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60" r:id="rId4"/>
    <p:sldId id="290" r:id="rId5"/>
    <p:sldId id="272" r:id="rId6"/>
    <p:sldId id="287" r:id="rId7"/>
    <p:sldId id="286" r:id="rId8"/>
    <p:sldId id="291" r:id="rId9"/>
    <p:sldId id="261" r:id="rId10"/>
    <p:sldId id="259" r:id="rId11"/>
    <p:sldId id="263" r:id="rId12"/>
    <p:sldId id="264" r:id="rId13"/>
    <p:sldId id="267" r:id="rId14"/>
    <p:sldId id="268" r:id="rId15"/>
    <p:sldId id="269" r:id="rId16"/>
    <p:sldId id="271" r:id="rId17"/>
    <p:sldId id="270" r:id="rId18"/>
    <p:sldId id="280" r:id="rId19"/>
    <p:sldId id="281" r:id="rId20"/>
    <p:sldId id="282" r:id="rId21"/>
    <p:sldId id="288" r:id="rId22"/>
    <p:sldId id="285" r:id="rId23"/>
    <p:sldId id="289" r:id="rId24"/>
    <p:sldId id="292" r:id="rId25"/>
    <p:sldId id="262" r:id="rId26"/>
    <p:sldId id="293" r:id="rId27"/>
    <p:sldId id="284" r:id="rId28"/>
    <p:sldId id="276" r:id="rId29"/>
    <p:sldId id="277" r:id="rId30"/>
    <p:sldId id="278" r:id="rId31"/>
    <p:sldId id="294" r:id="rId32"/>
    <p:sldId id="295"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p:restoredTop sz="81172"/>
  </p:normalViewPr>
  <p:slideViewPr>
    <p:cSldViewPr snapToGrid="0" snapToObjects="1">
      <p:cViewPr>
        <p:scale>
          <a:sx n="60" d="100"/>
          <a:sy n="60" d="100"/>
        </p:scale>
        <p:origin x="1008"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1985357424544"/>
          <c:y val="0.378159296454213"/>
        </c:manualLayout>
      </c:layout>
      <c:overlay val="1"/>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Typically Developing</c:v>
                </c:pt>
              </c:strCache>
            </c:strRef>
          </c:tx>
          <c:dPt>
            <c:idx val="0"/>
            <c:bubble3D val="0"/>
            <c:spPr>
              <a:solidFill>
                <a:srgbClr val="92D050">
                  <a:alpha val="66000"/>
                </a:srgbClr>
              </a:solidFill>
              <a:ln w="19050">
                <a:solidFill>
                  <a:schemeClr val="lt1"/>
                </a:solidFill>
              </a:ln>
              <a:effectLst/>
            </c:spPr>
          </c:dPt>
          <c:dPt>
            <c:idx val="1"/>
            <c:bubble3D val="0"/>
            <c:spPr>
              <a:solidFill>
                <a:srgbClr val="F0FA06"/>
              </a:solidFill>
              <a:ln w="19050">
                <a:solidFill>
                  <a:schemeClr val="lt1"/>
                </a:solidFill>
              </a:ln>
              <a:effectLst/>
            </c:spPr>
          </c:dPt>
          <c:dPt>
            <c:idx val="2"/>
            <c:bubble3D val="0"/>
            <c:spPr>
              <a:solidFill>
                <a:srgbClr val="E8756B"/>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3"/>
                <c:pt idx="0">
                  <c:v>Very Good or Good</c:v>
                </c:pt>
                <c:pt idx="1">
                  <c:v>Fair</c:v>
                </c:pt>
                <c:pt idx="2">
                  <c:v>Poor or Very Poor</c:v>
                </c:pt>
              </c:strCache>
            </c:strRef>
          </c:cat>
          <c:val>
            <c:numRef>
              <c:f>Sheet1!$B$2:$B$5</c:f>
              <c:numCache>
                <c:formatCode>General</c:formatCode>
                <c:ptCount val="4"/>
                <c:pt idx="0">
                  <c:v>41.0</c:v>
                </c:pt>
                <c:pt idx="1">
                  <c:v>2.0</c:v>
                </c:pt>
                <c:pt idx="2">
                  <c:v>1.0</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DD (ASD and/or ID)</c:v>
                </c:pt>
              </c:strCache>
            </c:strRef>
          </c:tx>
          <c:spPr>
            <a:solidFill>
              <a:schemeClr val="accent3"/>
            </a:solidFill>
          </c:spPr>
          <c:dPt>
            <c:idx val="0"/>
            <c:bubble3D val="0"/>
            <c:spPr>
              <a:solidFill>
                <a:schemeClr val="accent1"/>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w="3175">
                      <a:solidFill>
                        <a:schemeClr val="bg1">
                          <a:alpha val="70000"/>
                        </a:schemeClr>
                      </a:solidFill>
                    </a:ln>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Normative Range</c:v>
                </c:pt>
                <c:pt idx="1">
                  <c:v>Clinically Elevated</c:v>
                </c:pt>
              </c:strCache>
            </c:strRef>
          </c:cat>
          <c:val>
            <c:numRef>
              <c:f>Sheet1!$B$2:$B$5</c:f>
              <c:numCache>
                <c:formatCode>General</c:formatCode>
                <c:ptCount val="4"/>
                <c:pt idx="0">
                  <c:v>65.0</c:v>
                </c:pt>
                <c:pt idx="1">
                  <c:v>35.0</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Typically Developing</c:v>
                </c:pt>
              </c:strCache>
            </c:strRef>
          </c:tx>
          <c:spPr>
            <a:solidFill>
              <a:schemeClr val="accent4"/>
            </a:solidFill>
          </c:spPr>
          <c:dPt>
            <c:idx val="0"/>
            <c:bubble3D val="0"/>
            <c:spPr>
              <a:solidFill>
                <a:schemeClr val="accent1"/>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w="3175">
                      <a:solidFill>
                        <a:schemeClr val="bg1">
                          <a:alpha val="70000"/>
                        </a:schemeClr>
                      </a:solidFill>
                    </a:ln>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Normative Range</c:v>
                </c:pt>
                <c:pt idx="1">
                  <c:v>Clinically Elevated</c:v>
                </c:pt>
              </c:strCache>
            </c:strRef>
          </c:cat>
          <c:val>
            <c:numRef>
              <c:f>Sheet1!$B$2:$B$5</c:f>
              <c:numCache>
                <c:formatCode>General</c:formatCode>
                <c:ptCount val="4"/>
                <c:pt idx="0">
                  <c:v>81.0</c:v>
                </c:pt>
                <c:pt idx="1">
                  <c:v>19.0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DD (ASD and/or ID)</c:v>
                </c:pt>
              </c:strCache>
            </c:strRef>
          </c:tx>
          <c:dPt>
            <c:idx val="0"/>
            <c:bubble3D val="0"/>
            <c:spPr>
              <a:solidFill>
                <a:schemeClr val="accent1"/>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w="3175">
                      <a:solidFill>
                        <a:schemeClr val="bg1">
                          <a:alpha val="70000"/>
                        </a:schemeClr>
                      </a:solidFill>
                    </a:ln>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Normative Range</c:v>
                </c:pt>
                <c:pt idx="1">
                  <c:v>Clinically Elevated</c:v>
                </c:pt>
              </c:strCache>
            </c:strRef>
          </c:cat>
          <c:val>
            <c:numRef>
              <c:f>Sheet1!$B$2:$B$5</c:f>
              <c:numCache>
                <c:formatCode>General</c:formatCode>
                <c:ptCount val="4"/>
                <c:pt idx="0">
                  <c:v>57.0</c:v>
                </c:pt>
                <c:pt idx="1">
                  <c:v>43.0</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TD</c:v>
                </c:pt>
              </c:strCache>
            </c:strRef>
          </c:tx>
          <c:spPr>
            <a:solidFill>
              <a:schemeClr val="bg1">
                <a:lumMod val="75000"/>
              </a:schemeClr>
            </a:solidFill>
            <a:ln>
              <a:solidFill>
                <a:schemeClr val="tx1"/>
              </a:solidFill>
            </a:ln>
            <a:effectLst/>
          </c:spPr>
          <c:invertIfNegative val="0"/>
          <c:errBars>
            <c:errBarType val="both"/>
            <c:errValType val="cust"/>
            <c:noEndCap val="0"/>
            <c:plus>
              <c:numRef>
                <c:f>Sheet1!$B$8:$B$10</c:f>
                <c:numCache>
                  <c:formatCode>General</c:formatCode>
                  <c:ptCount val="3"/>
                  <c:pt idx="0">
                    <c:v>0.388</c:v>
                  </c:pt>
                  <c:pt idx="1">
                    <c:v>0.424</c:v>
                  </c:pt>
                  <c:pt idx="2">
                    <c:v>1.02</c:v>
                  </c:pt>
                </c:numCache>
              </c:numRef>
            </c:plus>
            <c:minus>
              <c:numRef>
                <c:f>Sheet1!$B$8:$B$10</c:f>
                <c:numCache>
                  <c:formatCode>General</c:formatCode>
                  <c:ptCount val="3"/>
                  <c:pt idx="0">
                    <c:v>0.388</c:v>
                  </c:pt>
                  <c:pt idx="1">
                    <c:v>0.424</c:v>
                  </c:pt>
                  <c:pt idx="2">
                    <c:v>1.02</c:v>
                  </c:pt>
                </c:numCache>
              </c:numRef>
            </c:minus>
            <c:spPr>
              <a:noFill/>
              <a:ln w="9525" cap="flat" cmpd="sng" algn="ctr">
                <a:solidFill>
                  <a:schemeClr val="tx1">
                    <a:lumMod val="65000"/>
                    <a:lumOff val="35000"/>
                  </a:schemeClr>
                </a:solidFill>
                <a:round/>
              </a:ln>
              <a:effectLst/>
            </c:spPr>
          </c:errBars>
          <c:cat>
            <c:strRef>
              <c:f>Sheet1!$A$2:$A$4</c:f>
              <c:strCache>
                <c:ptCount val="3"/>
                <c:pt idx="0">
                  <c:v>Appraisal</c:v>
                </c:pt>
                <c:pt idx="1">
                  <c:v>Belonging</c:v>
                </c:pt>
                <c:pt idx="2">
                  <c:v>Total</c:v>
                </c:pt>
              </c:strCache>
            </c:strRef>
          </c:cat>
          <c:val>
            <c:numRef>
              <c:f>Sheet1!$B$2:$B$4</c:f>
              <c:numCache>
                <c:formatCode>General</c:formatCode>
                <c:ptCount val="3"/>
                <c:pt idx="0">
                  <c:v>14.513</c:v>
                </c:pt>
                <c:pt idx="1">
                  <c:v>13.231</c:v>
                </c:pt>
                <c:pt idx="2">
                  <c:v>41.487</c:v>
                </c:pt>
              </c:numCache>
            </c:numRef>
          </c:val>
        </c:ser>
        <c:ser>
          <c:idx val="1"/>
          <c:order val="1"/>
          <c:tx>
            <c:strRef>
              <c:f>Sheet1!$C$1</c:f>
              <c:strCache>
                <c:ptCount val="1"/>
                <c:pt idx="0">
                  <c:v>ID</c:v>
                </c:pt>
              </c:strCache>
            </c:strRef>
          </c:tx>
          <c:spPr>
            <a:solidFill>
              <a:srgbClr val="73E99C">
                <a:alpha val="71000"/>
              </a:srgbClr>
            </a:solidFill>
            <a:ln>
              <a:solidFill>
                <a:schemeClr val="tx1"/>
              </a:solidFill>
            </a:ln>
            <a:effectLst/>
          </c:spPr>
          <c:invertIfNegative val="0"/>
          <c:errBars>
            <c:errBarType val="both"/>
            <c:errValType val="cust"/>
            <c:noEndCap val="0"/>
            <c:plus>
              <c:numRef>
                <c:f>Sheet1!$C$8:$C$10</c:f>
                <c:numCache>
                  <c:formatCode>General</c:formatCode>
                  <c:ptCount val="3"/>
                  <c:pt idx="0">
                    <c:v>0.647</c:v>
                  </c:pt>
                  <c:pt idx="1">
                    <c:v>0.708</c:v>
                  </c:pt>
                  <c:pt idx="2">
                    <c:v>1.702</c:v>
                  </c:pt>
                </c:numCache>
              </c:numRef>
            </c:plus>
            <c:minus>
              <c:numRef>
                <c:f>Sheet1!$C$8:$C$10</c:f>
                <c:numCache>
                  <c:formatCode>General</c:formatCode>
                  <c:ptCount val="3"/>
                  <c:pt idx="0">
                    <c:v>0.647</c:v>
                  </c:pt>
                  <c:pt idx="1">
                    <c:v>0.708</c:v>
                  </c:pt>
                  <c:pt idx="2">
                    <c:v>1.702</c:v>
                  </c:pt>
                </c:numCache>
              </c:numRef>
            </c:minus>
            <c:spPr>
              <a:noFill/>
              <a:ln w="9525" cap="flat" cmpd="sng" algn="ctr">
                <a:solidFill>
                  <a:schemeClr val="tx1">
                    <a:lumMod val="65000"/>
                    <a:lumOff val="35000"/>
                  </a:schemeClr>
                </a:solidFill>
                <a:round/>
              </a:ln>
              <a:effectLst/>
            </c:spPr>
          </c:errBars>
          <c:cat>
            <c:strRef>
              <c:f>Sheet1!$A$2:$A$4</c:f>
              <c:strCache>
                <c:ptCount val="3"/>
                <c:pt idx="0">
                  <c:v>Appraisal</c:v>
                </c:pt>
                <c:pt idx="1">
                  <c:v>Belonging</c:v>
                </c:pt>
                <c:pt idx="2">
                  <c:v>Total</c:v>
                </c:pt>
              </c:strCache>
            </c:strRef>
          </c:cat>
          <c:val>
            <c:numRef>
              <c:f>Sheet1!$C$2:$C$4</c:f>
              <c:numCache>
                <c:formatCode>General</c:formatCode>
                <c:ptCount val="3"/>
                <c:pt idx="0">
                  <c:v>12.643</c:v>
                </c:pt>
                <c:pt idx="1">
                  <c:v>12.429</c:v>
                </c:pt>
                <c:pt idx="2">
                  <c:v>37.286</c:v>
                </c:pt>
              </c:numCache>
            </c:numRef>
          </c:val>
        </c:ser>
        <c:ser>
          <c:idx val="2"/>
          <c:order val="2"/>
          <c:tx>
            <c:strRef>
              <c:f>Sheet1!$D$1</c:f>
              <c:strCache>
                <c:ptCount val="1"/>
                <c:pt idx="0">
                  <c:v>ASD</c:v>
                </c:pt>
              </c:strCache>
            </c:strRef>
          </c:tx>
          <c:spPr>
            <a:solidFill>
              <a:srgbClr val="00B0F0">
                <a:alpha val="72000"/>
              </a:srgbClr>
            </a:solidFill>
            <a:ln>
              <a:solidFill>
                <a:schemeClr val="tx1"/>
              </a:solidFill>
            </a:ln>
            <a:effectLst/>
          </c:spPr>
          <c:invertIfNegative val="0"/>
          <c:errBars>
            <c:errBarType val="both"/>
            <c:errValType val="cust"/>
            <c:noEndCap val="0"/>
            <c:plus>
              <c:numRef>
                <c:f>Sheet1!$D$8:$D$10</c:f>
                <c:numCache>
                  <c:formatCode>General</c:formatCode>
                  <c:ptCount val="3"/>
                  <c:pt idx="0">
                    <c:v>0.435</c:v>
                  </c:pt>
                  <c:pt idx="1">
                    <c:v>0.476</c:v>
                  </c:pt>
                  <c:pt idx="2">
                    <c:v>1.144</c:v>
                  </c:pt>
                </c:numCache>
              </c:numRef>
            </c:plus>
            <c:minus>
              <c:numRef>
                <c:f>Sheet1!$D$8:$D$10</c:f>
                <c:numCache>
                  <c:formatCode>General</c:formatCode>
                  <c:ptCount val="3"/>
                  <c:pt idx="0">
                    <c:v>0.435</c:v>
                  </c:pt>
                  <c:pt idx="1">
                    <c:v>0.476</c:v>
                  </c:pt>
                  <c:pt idx="2">
                    <c:v>1.144</c:v>
                  </c:pt>
                </c:numCache>
              </c:numRef>
            </c:minus>
            <c:spPr>
              <a:noFill/>
              <a:ln w="9525" cap="flat" cmpd="sng" algn="ctr">
                <a:solidFill>
                  <a:schemeClr val="tx1">
                    <a:lumMod val="65000"/>
                    <a:lumOff val="35000"/>
                  </a:schemeClr>
                </a:solidFill>
                <a:round/>
              </a:ln>
              <a:effectLst/>
            </c:spPr>
          </c:errBars>
          <c:cat>
            <c:strRef>
              <c:f>Sheet1!$A$2:$A$4</c:f>
              <c:strCache>
                <c:ptCount val="3"/>
                <c:pt idx="0">
                  <c:v>Appraisal</c:v>
                </c:pt>
                <c:pt idx="1">
                  <c:v>Belonging</c:v>
                </c:pt>
                <c:pt idx="2">
                  <c:v>Total</c:v>
                </c:pt>
              </c:strCache>
            </c:strRef>
          </c:cat>
          <c:val>
            <c:numRef>
              <c:f>Sheet1!$D$2:$D$4</c:f>
              <c:numCache>
                <c:formatCode>General</c:formatCode>
                <c:ptCount val="3"/>
                <c:pt idx="0">
                  <c:v>11.871</c:v>
                </c:pt>
                <c:pt idx="1">
                  <c:v>10.742</c:v>
                </c:pt>
                <c:pt idx="2">
                  <c:v>34.774</c:v>
                </c:pt>
              </c:numCache>
            </c:numRef>
          </c:val>
        </c:ser>
        <c:dLbls>
          <c:showLegendKey val="0"/>
          <c:showVal val="0"/>
          <c:showCatName val="0"/>
          <c:showSerName val="0"/>
          <c:showPercent val="0"/>
          <c:showBubbleSize val="0"/>
        </c:dLbls>
        <c:gapWidth val="219"/>
        <c:overlap val="-27"/>
        <c:axId val="-669599056"/>
        <c:axId val="-669596224"/>
      </c:barChart>
      <c:catAx>
        <c:axId val="-6695990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69596224"/>
        <c:crosses val="autoZero"/>
        <c:auto val="1"/>
        <c:lblAlgn val="ctr"/>
        <c:lblOffset val="100"/>
        <c:noMultiLvlLbl val="0"/>
      </c:catAx>
      <c:valAx>
        <c:axId val="-669596224"/>
        <c:scaling>
          <c:orientation val="minMax"/>
        </c:scaling>
        <c:delete val="0"/>
        <c:axPos val="l"/>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69599056"/>
        <c:crosses val="autoZero"/>
        <c:crossBetween val="between"/>
      </c:valAx>
      <c:spPr>
        <a:noFill/>
        <a:ln>
          <a:noFill/>
        </a:ln>
        <a:effectLst/>
      </c:spPr>
    </c:plotArea>
    <c:legend>
      <c:legendPos val="t"/>
      <c:layout>
        <c:manualLayout>
          <c:xMode val="edge"/>
          <c:yMode val="edge"/>
          <c:x val="0.302279917969289"/>
          <c:y val="0.0252565114443567"/>
          <c:w val="0.289609580482501"/>
          <c:h val="0.200154870143994"/>
        </c:manualLayout>
      </c:layout>
      <c:overlay val="1"/>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1985357424544"/>
          <c:y val="0.378159296454213"/>
        </c:manualLayout>
      </c:layout>
      <c:overlay val="1"/>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Typically Developing</c:v>
                </c:pt>
              </c:strCache>
            </c:strRef>
          </c:tx>
          <c:dPt>
            <c:idx val="0"/>
            <c:bubble3D val="0"/>
            <c:spPr>
              <a:solidFill>
                <a:srgbClr val="92D050">
                  <a:alpha val="66000"/>
                </a:srgbClr>
              </a:solidFill>
              <a:ln w="19050">
                <a:solidFill>
                  <a:schemeClr val="lt1"/>
                </a:solidFill>
              </a:ln>
              <a:effectLst/>
            </c:spPr>
          </c:dPt>
          <c:dPt>
            <c:idx val="1"/>
            <c:bubble3D val="0"/>
            <c:spPr>
              <a:solidFill>
                <a:srgbClr val="F0FA06"/>
              </a:solidFill>
              <a:ln w="19050">
                <a:solidFill>
                  <a:schemeClr val="lt1"/>
                </a:solidFill>
              </a:ln>
              <a:effectLst/>
            </c:spPr>
          </c:dPt>
          <c:dPt>
            <c:idx val="2"/>
            <c:bubble3D val="0"/>
            <c:spPr>
              <a:solidFill>
                <a:srgbClr val="E8756B"/>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3"/>
                <c:pt idx="0">
                  <c:v>Very Good or Good</c:v>
                </c:pt>
                <c:pt idx="1">
                  <c:v>Fair</c:v>
                </c:pt>
                <c:pt idx="2">
                  <c:v>Poor or Very Poor</c:v>
                </c:pt>
              </c:strCache>
            </c:strRef>
          </c:cat>
          <c:val>
            <c:numRef>
              <c:f>Sheet1!$B$2:$B$5</c:f>
              <c:numCache>
                <c:formatCode>General</c:formatCode>
                <c:ptCount val="4"/>
                <c:pt idx="0">
                  <c:v>41.0</c:v>
                </c:pt>
                <c:pt idx="1">
                  <c:v>2.0</c:v>
                </c:pt>
                <c:pt idx="2">
                  <c:v>1.0</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3934537249834"/>
          <c:y val="0.437770528891237"/>
        </c:manualLayout>
      </c:layout>
      <c:overlay val="1"/>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ASD only</c:v>
                </c:pt>
              </c:strCache>
            </c:strRef>
          </c:tx>
          <c:dPt>
            <c:idx val="0"/>
            <c:bubble3D val="0"/>
            <c:spPr>
              <a:solidFill>
                <a:srgbClr val="92D050">
                  <a:alpha val="66000"/>
                </a:srgbClr>
              </a:solidFill>
              <a:ln w="19050">
                <a:solidFill>
                  <a:schemeClr val="lt1"/>
                </a:solidFill>
              </a:ln>
              <a:effectLst/>
            </c:spPr>
          </c:dPt>
          <c:dPt>
            <c:idx val="1"/>
            <c:bubble3D val="0"/>
            <c:spPr>
              <a:solidFill>
                <a:srgbClr val="F0FA06"/>
              </a:solidFill>
              <a:ln w="19050">
                <a:solidFill>
                  <a:schemeClr val="lt1"/>
                </a:solidFill>
              </a:ln>
              <a:effectLst/>
            </c:spPr>
          </c:dPt>
          <c:dPt>
            <c:idx val="2"/>
            <c:bubble3D val="0"/>
            <c:spPr>
              <a:solidFill>
                <a:srgbClr val="E8756B"/>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1st Qtr</c:v>
                </c:pt>
                <c:pt idx="1">
                  <c:v>2nd Qtr</c:v>
                </c:pt>
                <c:pt idx="2">
                  <c:v>3rd Qtr</c:v>
                </c:pt>
              </c:strCache>
            </c:strRef>
          </c:cat>
          <c:val>
            <c:numRef>
              <c:f>Sheet1!$B$2:$B$4</c:f>
              <c:numCache>
                <c:formatCode>General</c:formatCode>
                <c:ptCount val="3"/>
                <c:pt idx="0">
                  <c:v>7.0</c:v>
                </c:pt>
                <c:pt idx="1">
                  <c:v>8.0</c:v>
                </c:pt>
                <c:pt idx="2">
                  <c:v>5.0</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0480369641295"/>
          <c:y val="0.398958333333333"/>
        </c:manualLayout>
      </c:layout>
      <c:overlay val="1"/>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Intellectual Disability</c:v>
                </c:pt>
              </c:strCache>
            </c:strRef>
          </c:tx>
          <c:dPt>
            <c:idx val="0"/>
            <c:bubble3D val="0"/>
            <c:spPr>
              <a:solidFill>
                <a:srgbClr val="92D050">
                  <a:alpha val="66000"/>
                </a:srgbClr>
              </a:solidFill>
              <a:ln w="19050">
                <a:solidFill>
                  <a:schemeClr val="lt1"/>
                </a:solidFill>
              </a:ln>
              <a:effectLst/>
            </c:spPr>
          </c:dPt>
          <c:dPt>
            <c:idx val="1"/>
            <c:bubble3D val="0"/>
            <c:spPr>
              <a:solidFill>
                <a:srgbClr val="F0FA06"/>
              </a:solidFill>
              <a:ln w="19050">
                <a:solidFill>
                  <a:schemeClr val="lt1"/>
                </a:solidFill>
              </a:ln>
              <a:effectLst/>
            </c:spPr>
          </c:dPt>
          <c:dPt>
            <c:idx val="2"/>
            <c:bubble3D val="0"/>
            <c:spPr>
              <a:solidFill>
                <a:srgbClr val="E8756B"/>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1st Qtr</c:v>
                </c:pt>
                <c:pt idx="1">
                  <c:v>2nd Qtr</c:v>
                </c:pt>
                <c:pt idx="2">
                  <c:v>3rd Qtr</c:v>
                </c:pt>
              </c:strCache>
            </c:strRef>
          </c:cat>
          <c:val>
            <c:numRef>
              <c:f>Sheet1!$B$2:$B$4</c:f>
              <c:numCache>
                <c:formatCode>General</c:formatCode>
                <c:ptCount val="3"/>
                <c:pt idx="0">
                  <c:v>3.0</c:v>
                </c:pt>
                <c:pt idx="1">
                  <c:v>7.0</c:v>
                </c:pt>
                <c:pt idx="2">
                  <c:v>5.0</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6848479877515"/>
          <c:y val="0.446527777777778"/>
        </c:manualLayout>
      </c:layout>
      <c:overlay val="1"/>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ASD+ID</c:v>
                </c:pt>
              </c:strCache>
            </c:strRef>
          </c:tx>
          <c:dPt>
            <c:idx val="0"/>
            <c:bubble3D val="0"/>
            <c:spPr>
              <a:solidFill>
                <a:schemeClr val="accent2"/>
              </a:solidFill>
              <a:ln w="19050">
                <a:solidFill>
                  <a:schemeClr val="lt1"/>
                </a:solidFill>
              </a:ln>
              <a:effectLst/>
            </c:spPr>
          </c:dPt>
          <c:dPt>
            <c:idx val="1"/>
            <c:bubble3D val="0"/>
            <c:spPr>
              <a:solidFill>
                <a:srgbClr val="F0FA06"/>
              </a:solidFill>
              <a:ln w="19050">
                <a:solidFill>
                  <a:schemeClr val="lt1"/>
                </a:solidFill>
              </a:ln>
              <a:effectLst/>
            </c:spPr>
          </c:dPt>
          <c:dPt>
            <c:idx val="2"/>
            <c:bubble3D val="0"/>
            <c:spPr>
              <a:solidFill>
                <a:srgbClr val="E8756B"/>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1st Qtr</c:v>
                </c:pt>
                <c:pt idx="1">
                  <c:v>2nd Qtr</c:v>
                </c:pt>
                <c:pt idx="2">
                  <c:v>3rd Qtr</c:v>
                </c:pt>
              </c:strCache>
            </c:strRef>
          </c:cat>
          <c:val>
            <c:numRef>
              <c:f>Sheet1!$B$2:$B$4</c:f>
              <c:numCache>
                <c:formatCode>General</c:formatCode>
                <c:ptCount val="3"/>
                <c:pt idx="0">
                  <c:v>0.0</c:v>
                </c:pt>
                <c:pt idx="1">
                  <c:v>5.0</c:v>
                </c:pt>
                <c:pt idx="2">
                  <c:v>9.0</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1985357424544"/>
          <c:y val="0.378159296454213"/>
        </c:manualLayout>
      </c:layout>
      <c:overlay val="1"/>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Typically Developing</c:v>
                </c:pt>
              </c:strCache>
            </c:strRef>
          </c:tx>
          <c:dPt>
            <c:idx val="0"/>
            <c:bubble3D val="0"/>
            <c:spPr>
              <a:solidFill>
                <a:srgbClr val="92D050">
                  <a:alpha val="66000"/>
                </a:srgbClr>
              </a:solidFill>
              <a:ln w="19050">
                <a:solidFill>
                  <a:schemeClr val="lt1"/>
                </a:solidFill>
              </a:ln>
              <a:effectLst/>
            </c:spPr>
          </c:dPt>
          <c:dPt>
            <c:idx val="1"/>
            <c:bubble3D val="0"/>
            <c:spPr>
              <a:solidFill>
                <a:srgbClr val="F0FA06"/>
              </a:solidFill>
              <a:ln w="19050">
                <a:solidFill>
                  <a:schemeClr val="lt1"/>
                </a:solidFill>
              </a:ln>
              <a:effectLst/>
            </c:spPr>
          </c:dPt>
          <c:dPt>
            <c:idx val="2"/>
            <c:bubble3D val="0"/>
            <c:spPr>
              <a:solidFill>
                <a:srgbClr val="E8756B"/>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3"/>
                <c:pt idx="0">
                  <c:v>Very Good or Good</c:v>
                </c:pt>
                <c:pt idx="1">
                  <c:v>Fair</c:v>
                </c:pt>
                <c:pt idx="2">
                  <c:v>Poor or Very Poor</c:v>
                </c:pt>
              </c:strCache>
            </c:strRef>
          </c:cat>
          <c:val>
            <c:numRef>
              <c:f>Sheet1!$B$2:$B$5</c:f>
              <c:numCache>
                <c:formatCode>General</c:formatCode>
                <c:ptCount val="4"/>
                <c:pt idx="0">
                  <c:v>41.0</c:v>
                </c:pt>
                <c:pt idx="1">
                  <c:v>2.0</c:v>
                </c:pt>
                <c:pt idx="2">
                  <c:v>1.0</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3934537249834"/>
          <c:y val="0.437770528891237"/>
        </c:manualLayout>
      </c:layout>
      <c:overlay val="1"/>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ASD only</c:v>
                </c:pt>
              </c:strCache>
            </c:strRef>
          </c:tx>
          <c:dPt>
            <c:idx val="0"/>
            <c:bubble3D val="0"/>
            <c:spPr>
              <a:solidFill>
                <a:srgbClr val="92D050">
                  <a:alpha val="66000"/>
                </a:srgbClr>
              </a:solidFill>
              <a:ln w="19050">
                <a:solidFill>
                  <a:schemeClr val="lt1"/>
                </a:solidFill>
              </a:ln>
              <a:effectLst/>
            </c:spPr>
          </c:dPt>
          <c:dPt>
            <c:idx val="1"/>
            <c:bubble3D val="0"/>
            <c:spPr>
              <a:solidFill>
                <a:srgbClr val="F0FA06"/>
              </a:solidFill>
              <a:ln w="19050">
                <a:solidFill>
                  <a:schemeClr val="lt1"/>
                </a:solidFill>
              </a:ln>
              <a:effectLst/>
            </c:spPr>
          </c:dPt>
          <c:dPt>
            <c:idx val="2"/>
            <c:bubble3D val="0"/>
            <c:spPr>
              <a:solidFill>
                <a:srgbClr val="E8756B"/>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1st Qtr</c:v>
                </c:pt>
                <c:pt idx="1">
                  <c:v>2nd Qtr</c:v>
                </c:pt>
                <c:pt idx="2">
                  <c:v>3rd Qtr</c:v>
                </c:pt>
              </c:strCache>
            </c:strRef>
          </c:cat>
          <c:val>
            <c:numRef>
              <c:f>Sheet1!$B$2:$B$4</c:f>
              <c:numCache>
                <c:formatCode>General</c:formatCode>
                <c:ptCount val="3"/>
                <c:pt idx="0">
                  <c:v>7.0</c:v>
                </c:pt>
                <c:pt idx="1">
                  <c:v>8.0</c:v>
                </c:pt>
                <c:pt idx="2">
                  <c:v>5.0</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0480369641295"/>
          <c:y val="0.398958333333333"/>
        </c:manualLayout>
      </c:layout>
      <c:overlay val="1"/>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Intellectual Disability</c:v>
                </c:pt>
              </c:strCache>
            </c:strRef>
          </c:tx>
          <c:dPt>
            <c:idx val="0"/>
            <c:bubble3D val="0"/>
            <c:spPr>
              <a:solidFill>
                <a:srgbClr val="92D050">
                  <a:alpha val="66000"/>
                </a:srgbClr>
              </a:solidFill>
              <a:ln w="19050">
                <a:solidFill>
                  <a:schemeClr val="lt1"/>
                </a:solidFill>
              </a:ln>
              <a:effectLst/>
            </c:spPr>
          </c:dPt>
          <c:dPt>
            <c:idx val="1"/>
            <c:bubble3D val="0"/>
            <c:spPr>
              <a:solidFill>
                <a:srgbClr val="F0FA06"/>
              </a:solidFill>
              <a:ln w="19050">
                <a:solidFill>
                  <a:schemeClr val="lt1"/>
                </a:solidFill>
              </a:ln>
              <a:effectLst/>
            </c:spPr>
          </c:dPt>
          <c:dPt>
            <c:idx val="2"/>
            <c:bubble3D val="0"/>
            <c:spPr>
              <a:solidFill>
                <a:srgbClr val="E8756B"/>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1st Qtr</c:v>
                </c:pt>
                <c:pt idx="1">
                  <c:v>2nd Qtr</c:v>
                </c:pt>
                <c:pt idx="2">
                  <c:v>3rd Qtr</c:v>
                </c:pt>
              </c:strCache>
            </c:strRef>
          </c:cat>
          <c:val>
            <c:numRef>
              <c:f>Sheet1!$B$2:$B$4</c:f>
              <c:numCache>
                <c:formatCode>General</c:formatCode>
                <c:ptCount val="3"/>
                <c:pt idx="0">
                  <c:v>3.0</c:v>
                </c:pt>
                <c:pt idx="1">
                  <c:v>7.0</c:v>
                </c:pt>
                <c:pt idx="2">
                  <c:v>5.0</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Typically Developing</c:v>
                </c:pt>
              </c:strCache>
            </c:strRef>
          </c:tx>
          <c:spPr>
            <a:solidFill>
              <a:schemeClr val="accent3">
                <a:lumMod val="60000"/>
                <a:lumOff val="40000"/>
              </a:schemeClr>
            </a:solidFill>
          </c:spPr>
          <c:dPt>
            <c:idx val="0"/>
            <c:bubble3D val="0"/>
            <c:spPr>
              <a:solidFill>
                <a:schemeClr val="accent1"/>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3">
                  <a:lumMod val="60000"/>
                  <a:lumOff val="40000"/>
                </a:schemeClr>
              </a:solidFill>
              <a:ln w="19050">
                <a:solidFill>
                  <a:schemeClr val="lt1"/>
                </a:solidFill>
              </a:ln>
              <a:effectLst/>
            </c:spPr>
          </c:dPt>
          <c:dPt>
            <c:idx val="3"/>
            <c:bubble3D val="0"/>
            <c:spPr>
              <a:solidFill>
                <a:schemeClr val="accent3">
                  <a:lumMod val="60000"/>
                  <a:lumOff val="4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w="3175">
                      <a:solidFill>
                        <a:schemeClr val="bg1">
                          <a:alpha val="70000"/>
                        </a:schemeClr>
                      </a:solidFill>
                    </a:ln>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Normative Range</c:v>
                </c:pt>
                <c:pt idx="1">
                  <c:v>Clinically Elevated</c:v>
                </c:pt>
              </c:strCache>
            </c:strRef>
          </c:cat>
          <c:val>
            <c:numRef>
              <c:f>Sheet1!$B$2:$B$5</c:f>
              <c:numCache>
                <c:formatCode>General</c:formatCode>
                <c:ptCount val="4"/>
                <c:pt idx="0">
                  <c:v>92.0</c:v>
                </c:pt>
                <c:pt idx="1">
                  <c:v>8.0</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6B84D-4A4C-8E45-9678-42129723A080}" type="datetimeFigureOut">
              <a:rPr lang="en-US" smtClean="0"/>
              <a:t>8/26/20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BAB00-22B5-3F40-9ACF-3278B3D32886}" type="slidenum">
              <a:rPr lang="en-US" smtClean="0"/>
              <a:t>‹#›</a:t>
            </a:fld>
            <a:endParaRPr lang="en-US"/>
          </a:p>
        </p:txBody>
      </p:sp>
    </p:spTree>
    <p:extLst>
      <p:ext uri="{BB962C8B-B14F-4D97-AF65-F5344CB8AC3E}">
        <p14:creationId xmlns:p14="http://schemas.microsoft.com/office/powerpoint/2010/main" val="53658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so much for that introduction,</a:t>
            </a:r>
            <a:r>
              <a:rPr lang="en-US" baseline="0" dirty="0" smtClean="0"/>
              <a:t> and thank you all for being here by zoom!  I’m excited to talk to you all about my dissertation research in which I examine the role of mental health in the transition to adulthood for individuals with intellectual and neurodevelopmental disabilities.</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a:t>
            </a:fld>
            <a:endParaRPr lang="en-US"/>
          </a:p>
        </p:txBody>
      </p:sp>
    </p:spTree>
    <p:extLst>
      <p:ext uri="{BB962C8B-B14F-4D97-AF65-F5344CB8AC3E}">
        <p14:creationId xmlns:p14="http://schemas.microsoft.com/office/powerpoint/2010/main" val="126458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these study, We</a:t>
            </a:r>
            <a:r>
              <a:rPr lang="en-US" baseline="0" dirty="0" smtClean="0"/>
              <a:t> reached out to families who participated in a former study here at UCR and at UCLA called the Collaborative Family Study. These families have children with typical development, intellectual disability, or autism spectrum disorder, and had participated in research several times when the children were younger. In this follow-up study, the children had grown up and were now, on average, age 22. 93 young adults and their parents participated, of which 49 were IDD.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10</a:t>
            </a:fld>
            <a:endParaRPr lang="en-US"/>
          </a:p>
        </p:txBody>
      </p:sp>
    </p:spTree>
    <p:extLst>
      <p:ext uri="{BB962C8B-B14F-4D97-AF65-F5344CB8AC3E}">
        <p14:creationId xmlns:p14="http://schemas.microsoft.com/office/powerpoint/2010/main" val="77232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collect data, we had young adults and their parents complete questionnaire online and participate in semi-structured interviews with graduate students.  We asked the ASD and ID young adults to come in to our research labs in person so that we could support them as they did the </a:t>
            </a:r>
            <a:r>
              <a:rPr lang="en-US" baseline="0" dirty="0" err="1" smtClean="0"/>
              <a:t>questionniares</a:t>
            </a:r>
            <a:r>
              <a:rPr lang="en-US" baseline="0" dirty="0" smtClean="0"/>
              <a:t> and adapt any questions as needed to enable their comprehension. Typically developing young adults and all parents completed the assessment by phone and online.</a:t>
            </a:r>
          </a:p>
          <a:p>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11</a:t>
            </a:fld>
            <a:endParaRPr lang="en-US"/>
          </a:p>
        </p:txBody>
      </p:sp>
    </p:spTree>
    <p:extLst>
      <p:ext uri="{BB962C8B-B14F-4D97-AF65-F5344CB8AC3E}">
        <p14:creationId xmlns:p14="http://schemas.microsoft.com/office/powerpoint/2010/main" val="127577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a:t>
            </a:r>
            <a:r>
              <a:rPr lang="en-US" baseline="0" dirty="0" smtClean="0"/>
              <a:t>this research is founded on creating a better understanding of the correlates and predictors of outcomes seen in IDD populations in young adulthood, we first wanted to see how our young adults were doing in the transition period more broadly.  To do that, we created a Transition outcome composite or TOC. The TOC is based on composite measures previously used in the ASD literature specifically, and is a sum of three domains, </a:t>
            </a:r>
            <a:r>
              <a:rPr lang="en-US" baseline="0" dirty="0" err="1" smtClean="0"/>
              <a:t>Professioonal</a:t>
            </a:r>
            <a:r>
              <a:rPr lang="en-US" baseline="0" dirty="0" smtClean="0"/>
              <a:t>, Independence, and Social Functioning that each are rated on a 0-3 scale taking into account both parent and self report of these domains. </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12</a:t>
            </a:fld>
            <a:endParaRPr lang="en-US"/>
          </a:p>
        </p:txBody>
      </p:sp>
    </p:spTree>
    <p:extLst>
      <p:ext uri="{BB962C8B-B14F-4D97-AF65-F5344CB8AC3E}">
        <p14:creationId xmlns:p14="http://schemas.microsoft.com/office/powerpoint/2010/main" val="10669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breaking</a:t>
            </a:r>
            <a:r>
              <a:rPr lang="en-US" baseline="0" dirty="0" smtClean="0"/>
              <a:t> the composite into classifications domains as in previous literature, you can see that for</a:t>
            </a:r>
            <a:r>
              <a:rPr lang="en-US" dirty="0" smtClean="0"/>
              <a:t> typically developing young adults,</a:t>
            </a:r>
            <a:r>
              <a:rPr lang="en-US" baseline="0" dirty="0" smtClean="0"/>
              <a:t> the vast majority of these young adults fall in the good or very good range</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13</a:t>
            </a:fld>
            <a:endParaRPr lang="en-US"/>
          </a:p>
        </p:txBody>
      </p:sp>
    </p:spTree>
    <p:extLst>
      <p:ext uri="{BB962C8B-B14F-4D97-AF65-F5344CB8AC3E}">
        <p14:creationId xmlns:p14="http://schemas.microsoft.com/office/powerpoint/2010/main" val="192644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contrast</a:t>
            </a:r>
            <a:r>
              <a:rPr lang="en-US" dirty="0" smtClean="0"/>
              <a:t> the majority of ID and ASD groups fall in the fair or poor ranges. </a:t>
            </a:r>
          </a:p>
          <a:p>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14</a:t>
            </a:fld>
            <a:endParaRPr lang="en-US"/>
          </a:p>
        </p:txBody>
      </p:sp>
    </p:spTree>
    <p:extLst>
      <p:ext uri="{BB962C8B-B14F-4D97-AF65-F5344CB8AC3E}">
        <p14:creationId xmlns:p14="http://schemas.microsoft.com/office/powerpoint/2010/main" val="56346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looking at young adults with both diagnoses, ASD and comorbid</a:t>
            </a:r>
            <a:r>
              <a:rPr lang="en-US" baseline="0" dirty="0" smtClean="0"/>
              <a:t> </a:t>
            </a:r>
            <a:r>
              <a:rPr lang="en-US" dirty="0" smtClean="0"/>
              <a:t>ID, fared the worst</a:t>
            </a:r>
            <a:r>
              <a:rPr lang="en-US" baseline="0" dirty="0" smtClean="0"/>
              <a:t> on this functional outcome, with none falling in the good range, and the majority falling in the poor range. </a:t>
            </a:r>
          </a:p>
          <a:p>
            <a:endParaRPr lang="en-US" baseline="0" dirty="0" smtClean="0"/>
          </a:p>
          <a:p>
            <a:r>
              <a:rPr lang="en-US" baseline="0" dirty="0" smtClean="0"/>
              <a:t>Ultimately, consistent with previous literature, these results continue to emphasize that young adults with IDD continue to be at risk for poor transition outcomes. And it may not be surprising to you all, who have are either experiencing the struggles yourself, or advocating for the educational supports your child needs at a community college, or looking for supported employment opportunities </a:t>
            </a:r>
            <a:r>
              <a:rPr lang="mr-IN" baseline="0" dirty="0" smtClean="0"/>
              <a:t>–</a:t>
            </a:r>
            <a:r>
              <a:rPr lang="en-US" baseline="0" dirty="0" smtClean="0"/>
              <a:t> or just the right program for you and your </a:t>
            </a:r>
            <a:r>
              <a:rPr lang="en-US" baseline="0" dirty="0" err="1" smtClean="0"/>
              <a:t>family.Its</a:t>
            </a:r>
            <a:r>
              <a:rPr lang="en-US" baseline="0" dirty="0" smtClean="0"/>
              <a:t> a difficult time.</a:t>
            </a:r>
          </a:p>
        </p:txBody>
      </p:sp>
      <p:sp>
        <p:nvSpPr>
          <p:cNvPr id="4" name="Slide Number Placeholder 3"/>
          <p:cNvSpPr>
            <a:spLocks noGrp="1"/>
          </p:cNvSpPr>
          <p:nvPr>
            <p:ph type="sldNum" sz="quarter" idx="10"/>
          </p:nvPr>
        </p:nvSpPr>
        <p:spPr/>
        <p:txBody>
          <a:bodyPr/>
          <a:lstStyle/>
          <a:p>
            <a:fld id="{F4FBAB00-22B5-3F40-9ACF-3278B3D32886}" type="slidenum">
              <a:rPr lang="en-US" smtClean="0"/>
              <a:t>15</a:t>
            </a:fld>
            <a:endParaRPr lang="en-US"/>
          </a:p>
        </p:txBody>
      </p:sp>
    </p:spTree>
    <p:extLst>
      <p:ext uri="{BB962C8B-B14F-4D97-AF65-F5344CB8AC3E}">
        <p14:creationId xmlns:p14="http://schemas.microsoft.com/office/powerpoint/2010/main" val="172416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preliminary</a:t>
            </a:r>
            <a:r>
              <a:rPr lang="en-US" baseline="0" dirty="0" smtClean="0"/>
              <a:t> results, using a chi square test, showed that parents of </a:t>
            </a:r>
            <a:r>
              <a:rPr lang="en-US" baseline="0" dirty="0" err="1" smtClean="0"/>
              <a:t>Yas</a:t>
            </a:r>
            <a:r>
              <a:rPr lang="en-US" baseline="0" dirty="0" smtClean="0"/>
              <a:t> with IDD were significantly more likely to endorse clinically elevated mental health problems. So you can see here that 35% of parents with young adults with IDD rated their child in the elevated range, as compared to only 8% of parents of TD young adults.  </a:t>
            </a:r>
          </a:p>
        </p:txBody>
      </p:sp>
      <p:sp>
        <p:nvSpPr>
          <p:cNvPr id="4" name="Slide Number Placeholder 3"/>
          <p:cNvSpPr>
            <a:spLocks noGrp="1"/>
          </p:cNvSpPr>
          <p:nvPr>
            <p:ph type="sldNum" sz="quarter" idx="10"/>
          </p:nvPr>
        </p:nvSpPr>
        <p:spPr/>
        <p:txBody>
          <a:bodyPr/>
          <a:lstStyle/>
          <a:p>
            <a:fld id="{F4FBAB00-22B5-3F40-9ACF-3278B3D32886}" type="slidenum">
              <a:rPr lang="en-US" smtClean="0"/>
              <a:t>16</a:t>
            </a:fld>
            <a:endParaRPr lang="en-US"/>
          </a:p>
        </p:txBody>
      </p:sp>
    </p:spTree>
    <p:extLst>
      <p:ext uri="{BB962C8B-B14F-4D97-AF65-F5344CB8AC3E}">
        <p14:creationId xmlns:p14="http://schemas.microsoft.com/office/powerpoint/2010/main" val="1013903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Self-report of mental health symptoms shows a similar picture, where </a:t>
            </a:r>
            <a:r>
              <a:rPr lang="en-US" baseline="0" dirty="0" err="1" smtClean="0"/>
              <a:t>Yas</a:t>
            </a:r>
            <a:r>
              <a:rPr lang="en-US" baseline="0" dirty="0" smtClean="0"/>
              <a:t> in the IDD groups were significantly more likely to self-report themselves as falling in the clinical range on mental health problems. You may notice that for both TD and DD groups, more young adults self report themselves in the clinical range than do parents.  This suggests that parents may not have full insight into their children's experiences at this age, and it's important to hear from the young adult themselves. </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17</a:t>
            </a:fld>
            <a:endParaRPr lang="en-US"/>
          </a:p>
        </p:txBody>
      </p:sp>
    </p:spTree>
    <p:extLst>
      <p:ext uri="{BB962C8B-B14F-4D97-AF65-F5344CB8AC3E}">
        <p14:creationId xmlns:p14="http://schemas.microsoft.com/office/powerpoint/2010/main" val="388263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also saw</a:t>
            </a:r>
            <a:r>
              <a:rPr lang="en-US" baseline="0" dirty="0" smtClean="0"/>
              <a:t> a significant effect of diagnostic status in the number of friends listed. Specifically, that young adults in the ASD group reported significantly fewer friends as providing them with any kind of social support. You can see here, that the number of friends that the young adults with ASD reported, on average, is actually less than half that of their typically developing peers. Notably, although the number of friends reported by young adults with intellectual disability was lower than that of their typically developing peers, it did not rise to statistical significance so that group is doing a bit better in this domain.</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18</a:t>
            </a:fld>
            <a:endParaRPr lang="en-US"/>
          </a:p>
        </p:txBody>
      </p:sp>
    </p:spTree>
    <p:extLst>
      <p:ext uri="{BB962C8B-B14F-4D97-AF65-F5344CB8AC3E}">
        <p14:creationId xmlns:p14="http://schemas.microsoft.com/office/powerpoint/2010/main" val="142610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similar picture is seen in perceived social support, which is our subjective feeling about how much support is available to us, like whether we FEEL like we would have someone to drive us to the airport or go to the movies with. Here - we see that the ASD group, in blue, reported significantly lower perceptions of their available total support, appraisal support which is having someone to talk about your feelings, and belonging support, which is having someone to do activities with.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19</a:t>
            </a:fld>
            <a:endParaRPr lang="en-US"/>
          </a:p>
        </p:txBody>
      </p:sp>
    </p:spTree>
    <p:extLst>
      <p:ext uri="{BB962C8B-B14F-4D97-AF65-F5344CB8AC3E}">
        <p14:creationId xmlns:p14="http://schemas.microsoft.com/office/powerpoint/2010/main" val="142905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start with a little background</a:t>
            </a:r>
            <a:r>
              <a:rPr lang="en-US" baseline="0" dirty="0" smtClean="0"/>
              <a:t> </a:t>
            </a:r>
            <a:r>
              <a:rPr lang="mr-IN" baseline="0" dirty="0" smtClean="0"/>
              <a:t>–</a:t>
            </a:r>
            <a:r>
              <a:rPr lang="en-US" baseline="0" dirty="0" smtClean="0"/>
              <a:t> we know that </a:t>
            </a:r>
            <a:r>
              <a:rPr lang="en-US" dirty="0" smtClean="0"/>
              <a:t>For all young adults, the transition to adulthood </a:t>
            </a:r>
            <a:r>
              <a:rPr lang="en-US" baseline="0" dirty="0" smtClean="0"/>
              <a:t>is increasingly being recognized as a distinct developmental period. It’s m</a:t>
            </a:r>
            <a:r>
              <a:rPr lang="en-US" dirty="0" smtClean="0"/>
              <a:t>ost often defined as 18-24 years old, and</a:t>
            </a:r>
            <a:r>
              <a:rPr lang="en-US" baseline="0" dirty="0" smtClean="0"/>
              <a:t> is a period in which individuals are figuring things out </a:t>
            </a:r>
            <a:r>
              <a:rPr lang="mr-IN" baseline="0" dirty="0" smtClean="0"/>
              <a:t>–</a:t>
            </a:r>
            <a:r>
              <a:rPr lang="en-US" baseline="0" dirty="0" smtClean="0"/>
              <a:t> whether that be employment, or higher education, or dating, or where they will live. There are also a lot of changes that happen at this time, both within the individual (e.g., brain maturation, identity development) and in their environment (leaving high school, a change in their role, whether becoming an employee or taking on more responsibilities). These changes and that exploration, and sometimes trial and error that goes along with that, results in a lot of diversity in outcomes for young adults. It also points to the transition period being a critical juncture where things can change very quickly for better or for worse.</a:t>
            </a:r>
          </a:p>
          <a:p>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2</a:t>
            </a:fld>
            <a:endParaRPr lang="en-US"/>
          </a:p>
        </p:txBody>
      </p:sp>
    </p:spTree>
    <p:extLst>
      <p:ext uri="{BB962C8B-B14F-4D97-AF65-F5344CB8AC3E}">
        <p14:creationId xmlns:p14="http://schemas.microsoft.com/office/powerpoint/2010/main" val="1435768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how to did</a:t>
            </a:r>
            <a:r>
              <a:rPr lang="en-US" baseline="0" dirty="0" smtClean="0"/>
              <a:t> all social-emotional these factors relate to overall outcomes in the transition to adulthood?  </a:t>
            </a:r>
          </a:p>
        </p:txBody>
      </p:sp>
      <p:sp>
        <p:nvSpPr>
          <p:cNvPr id="4" name="Slide Number Placeholder 3"/>
          <p:cNvSpPr>
            <a:spLocks noGrp="1"/>
          </p:cNvSpPr>
          <p:nvPr>
            <p:ph type="sldNum" sz="quarter" idx="10"/>
          </p:nvPr>
        </p:nvSpPr>
        <p:spPr/>
        <p:txBody>
          <a:bodyPr/>
          <a:lstStyle/>
          <a:p>
            <a:fld id="{F4FBAB00-22B5-3F40-9ACF-3278B3D32886}" type="slidenum">
              <a:rPr lang="en-US" smtClean="0"/>
              <a:t>20</a:t>
            </a:fld>
            <a:endParaRPr lang="en-US"/>
          </a:p>
        </p:txBody>
      </p:sp>
    </p:spTree>
    <p:extLst>
      <p:ext uri="{BB962C8B-B14F-4D97-AF65-F5344CB8AC3E}">
        <p14:creationId xmlns:p14="http://schemas.microsoft.com/office/powerpoint/2010/main" val="105517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for all young adults, in all groups </a:t>
            </a:r>
            <a:r>
              <a:rPr lang="mr-IN" baseline="0" dirty="0" smtClean="0"/>
              <a:t>–</a:t>
            </a:r>
            <a:r>
              <a:rPr lang="en-US" baseline="0" dirty="0" smtClean="0"/>
              <a:t> internalizing problems </a:t>
            </a:r>
            <a:r>
              <a:rPr lang="mr-IN" baseline="0" dirty="0" smtClean="0"/>
              <a:t>–</a:t>
            </a:r>
            <a:r>
              <a:rPr lang="en-US" baseline="0" dirty="0" smtClean="0"/>
              <a:t> like depression and anxiety </a:t>
            </a:r>
            <a:r>
              <a:rPr lang="mr-IN" baseline="0" dirty="0" smtClean="0"/>
              <a:t>–</a:t>
            </a:r>
            <a:r>
              <a:rPr lang="en-US" baseline="0" dirty="0" smtClean="0"/>
              <a:t> related to lower quality of life and poorer functional outcome. Lower perceived social support related to higher rates of those same internalizing problems.  And finally that having a larger social support network related to positive functional outcomes, including employment. </a:t>
            </a:r>
          </a:p>
        </p:txBody>
      </p:sp>
      <p:sp>
        <p:nvSpPr>
          <p:cNvPr id="4" name="Slide Number Placeholder 3"/>
          <p:cNvSpPr>
            <a:spLocks noGrp="1"/>
          </p:cNvSpPr>
          <p:nvPr>
            <p:ph type="sldNum" sz="quarter" idx="10"/>
          </p:nvPr>
        </p:nvSpPr>
        <p:spPr/>
        <p:txBody>
          <a:bodyPr/>
          <a:lstStyle/>
          <a:p>
            <a:fld id="{F4FBAB00-22B5-3F40-9ACF-3278B3D32886}" type="slidenum">
              <a:rPr lang="en-US" smtClean="0"/>
              <a:t>21</a:t>
            </a:fld>
            <a:endParaRPr lang="en-US"/>
          </a:p>
        </p:txBody>
      </p:sp>
    </p:spTree>
    <p:extLst>
      <p:ext uri="{BB962C8B-B14F-4D97-AF65-F5344CB8AC3E}">
        <p14:creationId xmlns:p14="http://schemas.microsoft.com/office/powerpoint/2010/main" val="183294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also wanted to understand what were the factors that PREDICTED positive transition to adulthood outcomes. TO do this, we were able to use the data on these families collected in adolescence, when the participants were 13 and 15 years old, and see what predicted our outcomes of interest. </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22</a:t>
            </a:fld>
            <a:endParaRPr lang="en-US"/>
          </a:p>
        </p:txBody>
      </p:sp>
    </p:spTree>
    <p:extLst>
      <p:ext uri="{BB962C8B-B14F-4D97-AF65-F5344CB8AC3E}">
        <p14:creationId xmlns:p14="http://schemas.microsoft.com/office/powerpoint/2010/main" val="2110472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a:t>
            </a:r>
            <a:r>
              <a:rPr lang="en-US" baseline="0" dirty="0" smtClean="0"/>
              <a:t> we found a lot of commonalities across all diagnostic groups. </a:t>
            </a:r>
            <a:r>
              <a:rPr lang="en-US" dirty="0" smtClean="0"/>
              <a:t>In terms of protective</a:t>
            </a:r>
            <a:r>
              <a:rPr lang="en-US" baseline="0" dirty="0" smtClean="0"/>
              <a:t> factors, </a:t>
            </a:r>
            <a:r>
              <a:rPr lang="en-US" dirty="0" smtClean="0"/>
              <a:t>We found</a:t>
            </a:r>
            <a:r>
              <a:rPr lang="en-US" baseline="0" dirty="0" smtClean="0"/>
              <a:t> that adolescents with higher hope had fewer mental health problems and greater perceived social support in young adulthood.  In terms of risk factors, we found that being bullied in adolescence, and having parents who are more controlling or negative in their affect (e.g., seeming annoyed, or sad) resulted in higher levels of mental health problems in young adulthood.  Also interestingly, adolescents with behavior problems such as rule-breaking and aggression had fewer family members in their social support networks in young adulthood.  These findings all underscore how our experiences and difficulties can shape our trajectories over years. </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23</a:t>
            </a:fld>
            <a:endParaRPr lang="en-US"/>
          </a:p>
        </p:txBody>
      </p:sp>
    </p:spTree>
    <p:extLst>
      <p:ext uri="{BB962C8B-B14F-4D97-AF65-F5344CB8AC3E}">
        <p14:creationId xmlns:p14="http://schemas.microsoft.com/office/powerpoint/2010/main" val="116073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see</a:t>
            </a:r>
            <a:r>
              <a:rPr lang="en-US" baseline="0" dirty="0" smtClean="0"/>
              <a:t> a replication of findings that show relatively poor transition to adulthood outcomes for young adults with IDD, relative to typically developing populations. We also see that social emotional variables in adolescence and young adulthood display pervasive connections to transition outcomes.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the presence of group differences in outcome measures, we</a:t>
            </a:r>
            <a:r>
              <a:rPr lang="en-US" sz="1200" kern="1200" baseline="0" dirty="0" smtClean="0">
                <a:solidFill>
                  <a:schemeClr val="tx1"/>
                </a:solidFill>
                <a:effectLst/>
                <a:latin typeface="+mn-lt"/>
                <a:ea typeface="+mn-ea"/>
                <a:cs typeface="+mn-cs"/>
              </a:rPr>
              <a:t> found very few differences in how these factors related to outcomes. The same predictors affected all young adults in the same way, suggesting a </a:t>
            </a:r>
            <a:r>
              <a:rPr lang="en-US" sz="1200" kern="1200" dirty="0" smtClean="0">
                <a:solidFill>
                  <a:schemeClr val="tx1"/>
                </a:solidFill>
                <a:effectLst/>
                <a:latin typeface="+mn-lt"/>
                <a:ea typeface="+mn-ea"/>
                <a:cs typeface="+mn-cs"/>
              </a:rPr>
              <a:t>broad universality in the correlates and predictors of successful transitions to adulthood.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BAB00-22B5-3F40-9ACF-3278B3D32886}" type="slidenum">
              <a:rPr lang="en-US" smtClean="0"/>
              <a:t>24</a:t>
            </a:fld>
            <a:endParaRPr lang="en-US"/>
          </a:p>
        </p:txBody>
      </p:sp>
    </p:spTree>
    <p:extLst>
      <p:ext uri="{BB962C8B-B14F-4D97-AF65-F5344CB8AC3E}">
        <p14:creationId xmlns:p14="http://schemas.microsoft.com/office/powerpoint/2010/main" val="200887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the factors</a:t>
            </a:r>
            <a:r>
              <a:rPr lang="en-US" sz="1200" kern="1200" baseline="0" dirty="0" smtClean="0">
                <a:solidFill>
                  <a:schemeClr val="tx1"/>
                </a:solidFill>
                <a:effectLst/>
                <a:latin typeface="+mn-lt"/>
                <a:ea typeface="+mn-ea"/>
                <a:cs typeface="+mn-cs"/>
              </a:rPr>
              <a:t> we identified as being important to outcomes in the transition adulthood are also ones that youth with IDD are at higher risk for. </a:t>
            </a:r>
            <a:r>
              <a:rPr lang="en-US" sz="1200" kern="1200" dirty="0" smtClean="0">
                <a:solidFill>
                  <a:schemeClr val="tx1"/>
                </a:solidFill>
                <a:effectLst/>
                <a:latin typeface="+mn-lt"/>
                <a:ea typeface="+mn-ea"/>
                <a:cs typeface="+mn-cs"/>
              </a:rPr>
              <a:t>Adolescents </a:t>
            </a:r>
            <a:r>
              <a:rPr lang="en-US" sz="1200" kern="1200" baseline="0" dirty="0" smtClean="0">
                <a:solidFill>
                  <a:schemeClr val="tx1"/>
                </a:solidFill>
                <a:effectLst/>
                <a:latin typeface="+mn-lt"/>
                <a:ea typeface="+mn-ea"/>
                <a:cs typeface="+mn-cs"/>
              </a:rPr>
              <a:t>with IDD are more likely to experience victimization and bullying, have lower hope, diminished social support, and elevated mental health problems, and negative parent child interactions. So</a:t>
            </a:r>
            <a:r>
              <a:rPr lang="en-US" sz="1200" kern="1200" dirty="0" smtClean="0">
                <a:solidFill>
                  <a:schemeClr val="tx1"/>
                </a:solidFill>
                <a:effectLst/>
                <a:latin typeface="+mn-lt"/>
                <a:ea typeface="+mn-ea"/>
                <a:cs typeface="+mn-cs"/>
              </a:rPr>
              <a:t>, in understanding transition outcomes for individuals with DD, it may be more helpful to focus on understanding how all</a:t>
            </a:r>
            <a:r>
              <a:rPr lang="en-US" sz="1200" kern="1200" baseline="0" dirty="0" smtClean="0">
                <a:solidFill>
                  <a:schemeClr val="tx1"/>
                </a:solidFill>
                <a:effectLst/>
                <a:latin typeface="+mn-lt"/>
                <a:ea typeface="+mn-ea"/>
                <a:cs typeface="+mn-cs"/>
              </a:rPr>
              <a:t> these social-emotional </a:t>
            </a:r>
            <a:r>
              <a:rPr lang="en-US" sz="1200" kern="1200" dirty="0" smtClean="0">
                <a:solidFill>
                  <a:schemeClr val="tx1"/>
                </a:solidFill>
                <a:effectLst/>
                <a:latin typeface="+mn-lt"/>
                <a:ea typeface="+mn-ea"/>
                <a:cs typeface="+mn-cs"/>
              </a:rPr>
              <a:t>factors, come together to produce an environment in which success during the transition period, whether defined through functional outcomes or subjective satisfaction, becomes increasingly difficult.</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25</a:t>
            </a:fld>
            <a:endParaRPr lang="en-US"/>
          </a:p>
        </p:txBody>
      </p:sp>
    </p:spTree>
    <p:extLst>
      <p:ext uri="{BB962C8B-B14F-4D97-AF65-F5344CB8AC3E}">
        <p14:creationId xmlns:p14="http://schemas.microsoft.com/office/powerpoint/2010/main" val="318610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that may</a:t>
            </a:r>
            <a:r>
              <a:rPr lang="en-US" sz="1200" kern="1200" baseline="0" dirty="0" smtClean="0">
                <a:solidFill>
                  <a:schemeClr val="tx1"/>
                </a:solidFill>
                <a:effectLst/>
                <a:latin typeface="+mn-lt"/>
                <a:ea typeface="+mn-ea"/>
                <a:cs typeface="+mn-cs"/>
              </a:rPr>
              <a:t> be </a:t>
            </a:r>
            <a:r>
              <a:rPr lang="en-US" sz="1200" kern="1200" dirty="0" smtClean="0">
                <a:solidFill>
                  <a:schemeClr val="tx1"/>
                </a:solidFill>
                <a:effectLst/>
                <a:latin typeface="+mn-lt"/>
                <a:ea typeface="+mn-ea"/>
                <a:cs typeface="+mn-cs"/>
              </a:rPr>
              <a:t>a grim picture to paint, there is also vast potential for effective intervention. Each of the factors identified in this dissertation are amenable to change and have been shown responsive to intervention. This is in contrast to previous literature that has focused on largely immutable characteristics such as IQ, language ability, and autism symptom severity as predictors of outcomes. This is possible, but we need more widely available, evidence based interventions</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mental</a:t>
            </a:r>
            <a:r>
              <a:rPr lang="en-US" sz="1200" kern="1200" baseline="0" dirty="0" smtClean="0">
                <a:solidFill>
                  <a:schemeClr val="tx1"/>
                </a:solidFill>
                <a:effectLst/>
                <a:latin typeface="+mn-lt"/>
                <a:ea typeface="+mn-ea"/>
                <a:cs typeface="+mn-cs"/>
              </a:rPr>
              <a:t> health interventions adapted for youth and young adults with ASD, interventions to reduce bullying and increase friendships, parenting programs for parents of adolescents with DD, and perhaps a new target on improving hope in adolescents.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26</a:t>
            </a:fld>
            <a:endParaRPr lang="en-US"/>
          </a:p>
        </p:txBody>
      </p:sp>
    </p:spTree>
    <p:extLst>
      <p:ext uri="{BB962C8B-B14F-4D97-AF65-F5344CB8AC3E}">
        <p14:creationId xmlns:p14="http://schemas.microsoft.com/office/powerpoint/2010/main" val="836553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meantime,</a:t>
            </a:r>
            <a:r>
              <a:rPr lang="en-US" baseline="0" dirty="0" smtClean="0"/>
              <a:t> for the families in the audience, some takeaways can still be seen from this research. And because of that </a:t>
            </a:r>
            <a:r>
              <a:rPr lang="en-US" baseline="0" dirty="0" err="1" smtClean="0"/>
              <a:t>universaility</a:t>
            </a:r>
            <a:r>
              <a:rPr lang="en-US" baseline="0" dirty="0" smtClean="0"/>
              <a:t> I mentioned, really these takeaways can be for anyone with a young adult in their lives. So the first takeaway - 1 </a:t>
            </a:r>
            <a:r>
              <a:rPr lang="mr-IN" baseline="0" dirty="0" smtClean="0"/>
              <a:t>–</a:t>
            </a:r>
            <a:r>
              <a:rPr lang="en-US" baseline="0" dirty="0" smtClean="0"/>
              <a:t> It’s important to monitor mental health problems in young adulthood, especially internalizing symptoms like depression and anxiety which relate to lower functional outcomes and poorer quality of life. Depression and Anxiety can look a lot of different ways </a:t>
            </a:r>
            <a:r>
              <a:rPr lang="mr-IN" baseline="0" dirty="0" smtClean="0"/>
              <a:t>–</a:t>
            </a:r>
            <a:r>
              <a:rPr lang="en-US" baseline="0" dirty="0" smtClean="0"/>
              <a:t> the classic sadness and worry, but also irritability, outbursts, difficulty sleeping, loss of appetite, lots of headaches and stomachaches, and more. Be sure to reach out to a mental health provider if you have concerns for a young adult you know to get them treatment!  T</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27</a:t>
            </a:fld>
            <a:endParaRPr lang="en-US"/>
          </a:p>
        </p:txBody>
      </p:sp>
    </p:spTree>
    <p:extLst>
      <p:ext uri="{BB962C8B-B14F-4D97-AF65-F5344CB8AC3E}">
        <p14:creationId xmlns:p14="http://schemas.microsoft.com/office/powerpoint/2010/main" val="25126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a:t>
            </a:r>
            <a:r>
              <a:rPr lang="mr-IN" dirty="0" smtClean="0"/>
              <a:t>–</a:t>
            </a:r>
            <a:r>
              <a:rPr lang="en-US" dirty="0" smtClean="0"/>
              <a:t> for young adults, social support network size</a:t>
            </a:r>
            <a:r>
              <a:rPr lang="en-US" baseline="0" dirty="0" smtClean="0"/>
              <a:t> and perceptions of social support both related to outcomes in young adulthood. For young adults out there, or those who know young adults, supporting them to make and maintain connections </a:t>
            </a:r>
            <a:r>
              <a:rPr lang="mr-IN" baseline="0" dirty="0" smtClean="0"/>
              <a:t>–</a:t>
            </a:r>
            <a:r>
              <a:rPr lang="en-US" baseline="0" dirty="0" smtClean="0"/>
              <a:t> whether that’s through enrolling in a group or a class, or boosting their social skills through a program, or encouraging them to reach back out to a high school friend to catch up </a:t>
            </a:r>
            <a:r>
              <a:rPr lang="mr-IN" baseline="0" dirty="0" smtClean="0"/>
              <a:t>–</a:t>
            </a:r>
            <a:r>
              <a:rPr lang="en-US" baseline="0" dirty="0" smtClean="0"/>
              <a:t> is going to be protective for them.</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28</a:t>
            </a:fld>
            <a:endParaRPr lang="en-US"/>
          </a:p>
        </p:txBody>
      </p:sp>
    </p:spTree>
    <p:extLst>
      <p:ext uri="{BB962C8B-B14F-4D97-AF65-F5344CB8AC3E}">
        <p14:creationId xmlns:p14="http://schemas.microsoft.com/office/powerpoint/2010/main" val="45498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takeaways</a:t>
            </a:r>
            <a:r>
              <a:rPr lang="en-US" baseline="0" dirty="0" smtClean="0"/>
              <a:t> for those who have an adolescent in their lives </a:t>
            </a:r>
            <a:r>
              <a:rPr lang="mr-IN" baseline="0" dirty="0" smtClean="0"/>
              <a:t>–</a:t>
            </a:r>
            <a:r>
              <a:rPr lang="en-US" baseline="0" dirty="0" smtClean="0"/>
              <a:t> again applicable to adolescents with or without IDD.  In thinking about how to best set them up for success in the transition to adulthood, a few different variables emerged.  Notably, the idea of hope was connected to both mental health and social support outcomes in young adulthood.  Hope is defined as one’s </a:t>
            </a:r>
            <a:r>
              <a:rPr lang="en-US" sz="1200" kern="1200" dirty="0" smtClean="0">
                <a:solidFill>
                  <a:schemeClr val="tx1"/>
                </a:solidFill>
                <a:effectLst/>
                <a:latin typeface="+mn-lt"/>
                <a:ea typeface="+mn-ea"/>
                <a:cs typeface="+mn-cs"/>
              </a:rPr>
              <a:t>beliefs that they will be able to identify ways to</a:t>
            </a:r>
            <a:r>
              <a:rPr lang="en-US" sz="1200" kern="1200" baseline="0" dirty="0" smtClean="0">
                <a:solidFill>
                  <a:schemeClr val="tx1"/>
                </a:solidFill>
                <a:effectLst/>
                <a:latin typeface="+mn-lt"/>
                <a:ea typeface="+mn-ea"/>
                <a:cs typeface="+mn-cs"/>
              </a:rPr>
              <a:t> achieve their goals and actively keep working toward those goals. For those interacting with adolescents, ways to build hope might be to help them brainstorm multiple solutions to a problem, or to creatively address a set back, to support them to keep going even if the first way doesn’t work, and to make goals small to increase success and confidence.</a:t>
            </a:r>
          </a:p>
        </p:txBody>
      </p:sp>
      <p:sp>
        <p:nvSpPr>
          <p:cNvPr id="4" name="Slide Number Placeholder 3"/>
          <p:cNvSpPr>
            <a:spLocks noGrp="1"/>
          </p:cNvSpPr>
          <p:nvPr>
            <p:ph type="sldNum" sz="quarter" idx="10"/>
          </p:nvPr>
        </p:nvSpPr>
        <p:spPr/>
        <p:txBody>
          <a:bodyPr/>
          <a:lstStyle/>
          <a:p>
            <a:fld id="{F4FBAB00-22B5-3F40-9ACF-3278B3D32886}" type="slidenum">
              <a:rPr lang="en-US" smtClean="0"/>
              <a:t>29</a:t>
            </a:fld>
            <a:endParaRPr lang="en-US"/>
          </a:p>
        </p:txBody>
      </p:sp>
    </p:spTree>
    <p:extLst>
      <p:ext uri="{BB962C8B-B14F-4D97-AF65-F5344CB8AC3E}">
        <p14:creationId xmlns:p14="http://schemas.microsoft.com/office/powerpoint/2010/main" val="69953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individuals with intellectual</a:t>
            </a:r>
            <a:r>
              <a:rPr lang="en-US" baseline="0" dirty="0" smtClean="0"/>
              <a:t> and neuro</a:t>
            </a:r>
            <a:r>
              <a:rPr lang="en-US" dirty="0" smtClean="0"/>
              <a:t>developmental</a:t>
            </a:r>
            <a:r>
              <a:rPr lang="en-US" baseline="0" dirty="0" smtClean="0"/>
              <a:t> disabilities (IDD), such as autism spectrum disorder or intellectual disability, this critical juncture appears to be even more pronounced. </a:t>
            </a:r>
          </a:p>
          <a:p>
            <a:endParaRPr lang="en-US" baseline="0" dirty="0" smtClean="0"/>
          </a:p>
          <a:p>
            <a:r>
              <a:rPr lang="en-US" baseline="0" dirty="0" smtClean="0"/>
              <a:t>As these individuals exit the public school system, they lose the extensive services afforded to them through IDEA. Adult services are less widely available and become harder to access. As such, many young adults with IDD face what has been deemed a "service cliff" and research shows the drastic decline in service use after these individuals leave high school, with almost half of young adults with ASD for example not receiving any services at all in the 2 years after high school.</a:t>
            </a:r>
          </a:p>
        </p:txBody>
      </p:sp>
      <p:sp>
        <p:nvSpPr>
          <p:cNvPr id="4" name="Slide Number Placeholder 3"/>
          <p:cNvSpPr>
            <a:spLocks noGrp="1"/>
          </p:cNvSpPr>
          <p:nvPr>
            <p:ph type="sldNum" sz="quarter" idx="10"/>
          </p:nvPr>
        </p:nvSpPr>
        <p:spPr/>
        <p:txBody>
          <a:bodyPr/>
          <a:lstStyle/>
          <a:p>
            <a:fld id="{F4FBAB00-22B5-3F40-9ACF-3278B3D32886}" type="slidenum">
              <a:rPr lang="en-US" smtClean="0"/>
              <a:t>3</a:t>
            </a:fld>
            <a:endParaRPr lang="en-US"/>
          </a:p>
        </p:txBody>
      </p:sp>
    </p:spTree>
    <p:extLst>
      <p:ext uri="{BB962C8B-B14F-4D97-AF65-F5344CB8AC3E}">
        <p14:creationId xmlns:p14="http://schemas.microsoft.com/office/powerpoint/2010/main" val="872399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hope, being bullied in adolescence predicted mental health problems in young adulthood. Families and teachers should be involved in monitoring and intervening when an adolescent is being bullied.  Social skills programs, like the PEERS program, also can be helpful, as they teach evidence based strategies for kids to use when they are being bullied, that help reduce the likelihood that they’ll keep being bullied. </a:t>
            </a:r>
          </a:p>
          <a:p>
            <a:r>
              <a:rPr lang="en-US" baseline="0" dirty="0" smtClean="0"/>
              <a:t> </a:t>
            </a:r>
          </a:p>
        </p:txBody>
      </p:sp>
      <p:sp>
        <p:nvSpPr>
          <p:cNvPr id="4" name="Slide Number Placeholder 3"/>
          <p:cNvSpPr>
            <a:spLocks noGrp="1"/>
          </p:cNvSpPr>
          <p:nvPr>
            <p:ph type="sldNum" sz="quarter" idx="10"/>
          </p:nvPr>
        </p:nvSpPr>
        <p:spPr/>
        <p:txBody>
          <a:bodyPr/>
          <a:lstStyle/>
          <a:p>
            <a:fld id="{F4FBAB00-22B5-3F40-9ACF-3278B3D32886}" type="slidenum">
              <a:rPr lang="en-US" smtClean="0"/>
              <a:t>30</a:t>
            </a:fld>
            <a:endParaRPr lang="en-US"/>
          </a:p>
        </p:txBody>
      </p:sp>
    </p:spTree>
    <p:extLst>
      <p:ext uri="{BB962C8B-B14F-4D97-AF65-F5344CB8AC3E}">
        <p14:creationId xmlns:p14="http://schemas.microsoft.com/office/powerpoint/2010/main" val="1160579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Negative parenting behaviors like being controlling, intrusive, and generally unhappy when interacting with one’s child also increase risk for mental health problems.  Now all parents show these behaviors some times </a:t>
            </a:r>
            <a:r>
              <a:rPr lang="mr-IN" baseline="0" dirty="0" smtClean="0"/>
              <a:t>–</a:t>
            </a:r>
            <a:r>
              <a:rPr lang="en-US" baseline="0" dirty="0" smtClean="0"/>
              <a:t> because parenting is hard, especially parenting a child with special needs </a:t>
            </a:r>
            <a:r>
              <a:rPr lang="mr-IN" baseline="0" dirty="0" smtClean="0"/>
              <a:t>–</a:t>
            </a:r>
            <a:r>
              <a:rPr lang="en-US" baseline="0" dirty="0" smtClean="0"/>
              <a:t> AND because we know parenting is hard, it may be helpful to get support.  Parent training through regional centers, Parenting courses like Triple P, working with a therapist, or reading parenting books may be helpful to examine and work on reducing these behaviors.  </a:t>
            </a:r>
          </a:p>
          <a:p>
            <a:endParaRPr lang="en-US" baseline="0" dirty="0" smtClean="0"/>
          </a:p>
        </p:txBody>
      </p:sp>
      <p:sp>
        <p:nvSpPr>
          <p:cNvPr id="4" name="Slide Number Placeholder 3"/>
          <p:cNvSpPr>
            <a:spLocks noGrp="1"/>
          </p:cNvSpPr>
          <p:nvPr>
            <p:ph type="sldNum" sz="quarter" idx="10"/>
          </p:nvPr>
        </p:nvSpPr>
        <p:spPr/>
        <p:txBody>
          <a:bodyPr/>
          <a:lstStyle/>
          <a:p>
            <a:fld id="{F4FBAB00-22B5-3F40-9ACF-3278B3D32886}" type="slidenum">
              <a:rPr lang="en-US" smtClean="0"/>
              <a:t>31</a:t>
            </a:fld>
            <a:endParaRPr lang="en-US"/>
          </a:p>
        </p:txBody>
      </p:sp>
    </p:spTree>
    <p:extLst>
      <p:ext uri="{BB962C8B-B14F-4D97-AF65-F5344CB8AC3E}">
        <p14:creationId xmlns:p14="http://schemas.microsoft.com/office/powerpoint/2010/main" val="1942006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Lastly, behavior problems like rule breaking, aggression, in adolescence predicted fewer family members in young adults social support networks. Because We know that having a larger network is protective, If you know an adolescent with these types of problems, it may be worthwhile to actively work with them and their family surrounding building positive connections with family, even in the face of these problems. Maybe that looks like having monthly dinners or doing a camping trip, or finding something that the adolescent and their uncle both enjoy </a:t>
            </a:r>
            <a:r>
              <a:rPr lang="mr-IN" baseline="0" dirty="0" smtClean="0"/>
              <a:t>–</a:t>
            </a:r>
            <a:r>
              <a:rPr lang="en-US" baseline="0" dirty="0" smtClean="0"/>
              <a:t> like a particular TV show and having watch parties.  Foster those connections!</a:t>
            </a:r>
          </a:p>
        </p:txBody>
      </p:sp>
      <p:sp>
        <p:nvSpPr>
          <p:cNvPr id="4" name="Slide Number Placeholder 3"/>
          <p:cNvSpPr>
            <a:spLocks noGrp="1"/>
          </p:cNvSpPr>
          <p:nvPr>
            <p:ph type="sldNum" sz="quarter" idx="10"/>
          </p:nvPr>
        </p:nvSpPr>
        <p:spPr/>
        <p:txBody>
          <a:bodyPr/>
          <a:lstStyle/>
          <a:p>
            <a:fld id="{F4FBAB00-22B5-3F40-9ACF-3278B3D32886}" type="slidenum">
              <a:rPr lang="en-US" smtClean="0"/>
              <a:t>32</a:t>
            </a:fld>
            <a:endParaRPr lang="en-US"/>
          </a:p>
        </p:txBody>
      </p:sp>
    </p:spTree>
    <p:extLst>
      <p:ext uri="{BB962C8B-B14F-4D97-AF65-F5344CB8AC3E}">
        <p14:creationId xmlns:p14="http://schemas.microsoft.com/office/powerpoint/2010/main" val="100134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33</a:t>
            </a:fld>
            <a:endParaRPr lang="en-US"/>
          </a:p>
        </p:txBody>
      </p:sp>
    </p:spTree>
    <p:extLst>
      <p:ext uri="{BB962C8B-B14F-4D97-AF65-F5344CB8AC3E}">
        <p14:creationId xmlns:p14="http://schemas.microsoft.com/office/powerpoint/2010/main" val="11782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Further,</a:t>
            </a:r>
            <a:r>
              <a:rPr lang="en-US" baseline="0" dirty="0" smtClean="0"/>
              <a:t> the psychological experience during the transition may be fundamentally different for individuals with IDD</a:t>
            </a:r>
            <a:r>
              <a:rPr lang="en-US" baseline="0" dirty="0" smtClean="0"/>
              <a:t>. One small study found </a:t>
            </a:r>
            <a:r>
              <a:rPr lang="en-US" baseline="0" dirty="0" err="1" smtClean="0"/>
              <a:t>Indviduals</a:t>
            </a:r>
            <a:r>
              <a:rPr lang="en-US" baseline="0" dirty="0" smtClean="0"/>
              <a:t> </a:t>
            </a:r>
            <a:r>
              <a:rPr lang="en-US" baseline="0" dirty="0" smtClean="0"/>
              <a:t>with </a:t>
            </a:r>
            <a:r>
              <a:rPr lang="en-US" baseline="0" dirty="0" smtClean="0"/>
              <a:t>ID have really different concerns from typically developing young adults during the transition to adulthood. individuals </a:t>
            </a:r>
            <a:r>
              <a:rPr lang="en-US" baseline="0" dirty="0" smtClean="0"/>
              <a:t>with ID reported worries about losing a caretaker or failing at life, while the TD reported worries about getting </a:t>
            </a:r>
            <a:r>
              <a:rPr lang="en-US" baseline="0" dirty="0" smtClean="0"/>
              <a:t>job. </a:t>
            </a:r>
            <a:r>
              <a:rPr lang="en-US" baseline="0" dirty="0" smtClean="0"/>
              <a:t>Individuals with ID were more distressed by their worries about the transition and were more likely to ruminate about them. These differences in the psychological experience exist for across the spectrum of IDD, with young adults with ASD who are enrolled at a 4 year university reporting severe levels of stress at a rate 5 times higher than typical college students. </a:t>
            </a:r>
            <a:r>
              <a:rPr lang="en-US" dirty="0" smtClean="0"/>
              <a:t>This</a:t>
            </a:r>
            <a:r>
              <a:rPr lang="en-US" baseline="0" dirty="0" smtClean="0"/>
              <a:t> </a:t>
            </a:r>
            <a:r>
              <a:rPr lang="en-US" baseline="0" dirty="0" smtClean="0"/>
              <a:t>background helps us understand the pervasively poor outcomes we see for persons with IDD during the transition, where more than half of young adults with ASD and or ID are not participating in either higher education or employment.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4</a:t>
            </a:fld>
            <a:endParaRPr lang="en-US"/>
          </a:p>
        </p:txBody>
      </p:sp>
    </p:spTree>
    <p:extLst>
      <p:ext uri="{BB962C8B-B14F-4D97-AF65-F5344CB8AC3E}">
        <p14:creationId xmlns:p14="http://schemas.microsoft.com/office/powerpoint/2010/main" val="208092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We</a:t>
            </a:r>
            <a:r>
              <a:rPr lang="en-US" sz="2800" baseline="0" dirty="0" smtClean="0"/>
              <a:t> also know that mental health is a significant public health problem for all young adults. A recent epidemiological study documented that 25% of young adults </a:t>
            </a:r>
            <a:r>
              <a:rPr lang="en-US" sz="2800" dirty="0" smtClean="0"/>
              <a:t>were diagnosable with a mental health disorder in the past 12 months, </a:t>
            </a:r>
            <a:r>
              <a:rPr lang="en-US" sz="1200" kern="1200" baseline="0" dirty="0" smtClean="0">
                <a:solidFill>
                  <a:schemeClr val="tx1"/>
                </a:solidFill>
                <a:effectLst/>
                <a:latin typeface="+mn-lt"/>
                <a:ea typeface="+mn-ea"/>
                <a:cs typeface="+mn-cs"/>
              </a:rPr>
              <a:t>As you would expect, mental health problems are interfering, at least for typically developing young adults, where research that those with mental health problems are significantly more likely to not be engaged in employment, education or training. Those that are engaged in those activities and have mental health problems are at risk for dropping out, failing, or resorting to maladaptive coping behaviors, like substance use. And ultimately mental health problems in young adulthood have been shown to have long term negative consequences on individuals’ later financial security and earnings potential</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5</a:t>
            </a:fld>
            <a:endParaRPr lang="en-US"/>
          </a:p>
        </p:txBody>
      </p:sp>
    </p:spTree>
    <p:extLst>
      <p:ext uri="{BB962C8B-B14F-4D97-AF65-F5344CB8AC3E}">
        <p14:creationId xmlns:p14="http://schemas.microsoft.com/office/powerpoint/2010/main" val="77277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Research has documented that the rates are even higher in IDD populations, </a:t>
            </a:r>
            <a:r>
              <a:rPr lang="en-US" baseline="0" dirty="0" smtClean="0"/>
              <a:t>Though estimates vary, here are a couple of numbers pulled for adult samples </a:t>
            </a:r>
            <a:r>
              <a:rPr lang="mr-IN" baseline="0" dirty="0" smtClean="0"/>
              <a:t>–</a:t>
            </a:r>
            <a:r>
              <a:rPr lang="en-US" baseline="0" dirty="0" smtClean="0"/>
              <a:t> 75% of adults with ASD, and 50% of adult with ID. As you can see, these numbers are substantially higher than the 25% reported in the general population, and thus perhaps provides further evidence to support that mental health may be an important factor in the poor outcomes observed in IDD populations during the transition to adulthood. </a:t>
            </a:r>
            <a:r>
              <a:rPr lang="en-US" baseline="0" dirty="0" err="1" smtClean="0"/>
              <a:t>Thouhg</a:t>
            </a:r>
            <a:r>
              <a:rPr lang="en-US" baseline="0" dirty="0" smtClean="0"/>
              <a:t> </a:t>
            </a:r>
            <a:r>
              <a:rPr lang="en-US" sz="1200" kern="1200" baseline="0" dirty="0" smtClean="0">
                <a:solidFill>
                  <a:schemeClr val="tx1"/>
                </a:solidFill>
                <a:effectLst/>
                <a:latin typeface="+mn-lt"/>
                <a:ea typeface="+mn-ea"/>
                <a:cs typeface="+mn-cs"/>
              </a:rPr>
              <a:t>that makes logical sense</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the role of mental health on IDD transition outcomes had not been explored in research.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6</a:t>
            </a:fld>
            <a:endParaRPr lang="en-US"/>
          </a:p>
        </p:txBody>
      </p:sp>
    </p:spTree>
    <p:extLst>
      <p:ext uri="{BB962C8B-B14F-4D97-AF65-F5344CB8AC3E}">
        <p14:creationId xmlns:p14="http://schemas.microsoft.com/office/powerpoint/2010/main" val="34633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social support, or the </a:t>
            </a:r>
            <a:r>
              <a:rPr lang="en-US" sz="2800" dirty="0" smtClean="0"/>
              <a:t>availability of helping relationships and the quality of those relationships,</a:t>
            </a:r>
            <a:r>
              <a:rPr lang="en-US" sz="2800" baseline="0" dirty="0" smtClean="0"/>
              <a:t> </a:t>
            </a:r>
            <a:r>
              <a:rPr lang="en-US" sz="2800" dirty="0" smtClean="0"/>
              <a:t>has been reliably linked</a:t>
            </a:r>
            <a:r>
              <a:rPr lang="en-US" sz="2800" baseline="0" dirty="0" smtClean="0"/>
              <a:t> to mental health and physical outcomes in adults in the general population. It’s also been identified as a protective buffer, such that it reduces the negative impact of difficult life events on well being.  </a:t>
            </a:r>
            <a:r>
              <a:rPr lang="en-US" sz="2800" dirty="0" smtClean="0">
                <a:effectLst/>
              </a:rPr>
              <a:t>findings in general,</a:t>
            </a:r>
            <a:r>
              <a:rPr lang="en-US" sz="2800" baseline="0" dirty="0" smtClean="0">
                <a:effectLst/>
              </a:rPr>
              <a:t> suggest that adults with IDD have smaller networks that TD, as well as compared to other groups, such as ADHD or Physical disability. Young adults with IDD have a higher reliance on professionals for support, lower reliance on friends, and overall less satisfaction with their social support as compared to other groups. </a:t>
            </a:r>
            <a:r>
              <a:rPr lang="en-US" sz="1200" kern="1200" baseline="0" dirty="0" smtClean="0">
                <a:solidFill>
                  <a:schemeClr val="tx1"/>
                </a:solidFill>
                <a:effectLst/>
                <a:latin typeface="+mn-lt"/>
                <a:ea typeface="+mn-ea"/>
                <a:cs typeface="+mn-cs"/>
              </a:rPr>
              <a:t>In a very limited number of studies, social support has emerged as an important correlate of quality of life in adults with ASD and ID. </a:t>
            </a:r>
            <a:r>
              <a:rPr lang="en-US" sz="1200" kern="1200" dirty="0" smtClean="0">
                <a:solidFill>
                  <a:schemeClr val="tx1"/>
                </a:solidFill>
                <a:effectLst/>
                <a:latin typeface="+mn-lt"/>
                <a:ea typeface="+mn-ea"/>
                <a:cs typeface="+mn-cs"/>
              </a:rPr>
              <a:t>However, these studies are largely limited in their use of assessments that only indirectly capture social support or</a:t>
            </a:r>
            <a:r>
              <a:rPr lang="en-US" sz="1200" kern="1200" baseline="0" dirty="0" smtClean="0">
                <a:solidFill>
                  <a:schemeClr val="tx1"/>
                </a:solidFill>
                <a:effectLst/>
                <a:latin typeface="+mn-lt"/>
                <a:ea typeface="+mn-ea"/>
                <a:cs typeface="+mn-cs"/>
              </a:rPr>
              <a:t> don't capture it fully</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7</a:t>
            </a:fld>
            <a:endParaRPr lang="en-US"/>
          </a:p>
        </p:txBody>
      </p:sp>
    </p:spTree>
    <p:extLst>
      <p:ext uri="{BB962C8B-B14F-4D97-AF65-F5344CB8AC3E}">
        <p14:creationId xmlns:p14="http://schemas.microsoft.com/office/powerpoint/2010/main" val="190874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Though the research clearly shows that transition</a:t>
            </a:r>
            <a:r>
              <a:rPr lang="en-US" baseline="0" dirty="0" smtClean="0"/>
              <a:t> outcomes are poor in IDD populations</a:t>
            </a:r>
            <a:r>
              <a:rPr lang="mr-IN" baseline="0" dirty="0" smtClean="0"/>
              <a:t>–</a:t>
            </a:r>
            <a:r>
              <a:rPr lang="en-US" baseline="0" dirty="0" smtClean="0"/>
              <a:t> factors that correlate with or predict successful transitions also not been reliably established. Individual-level disability characteristics such as IQ language autism severity and adaptive behavior are the most widely studied predictors. In general, these variables show relationships in the expected direction, such that individuals with greater ASD symptom severity fare in worse in young adulthood, yet even here there are some mixed findings suggesting we are missing an important piece of the puzzle.</a:t>
            </a:r>
          </a:p>
        </p:txBody>
      </p:sp>
      <p:sp>
        <p:nvSpPr>
          <p:cNvPr id="4" name="Slide Number Placeholder 3"/>
          <p:cNvSpPr>
            <a:spLocks noGrp="1"/>
          </p:cNvSpPr>
          <p:nvPr>
            <p:ph type="sldNum" sz="quarter" idx="10"/>
          </p:nvPr>
        </p:nvSpPr>
        <p:spPr/>
        <p:txBody>
          <a:bodyPr/>
          <a:lstStyle/>
          <a:p>
            <a:fld id="{F4FBAB00-22B5-3F40-9ACF-3278B3D32886}" type="slidenum">
              <a:rPr lang="en-US" smtClean="0"/>
              <a:t>8</a:t>
            </a:fld>
            <a:endParaRPr lang="en-US"/>
          </a:p>
        </p:txBody>
      </p:sp>
    </p:spTree>
    <p:extLst>
      <p:ext uri="{BB962C8B-B14F-4D97-AF65-F5344CB8AC3E}">
        <p14:creationId xmlns:p14="http://schemas.microsoft.com/office/powerpoint/2010/main" val="86898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the literature has largely neglected is the role of social, emotional, and systems factors </a:t>
            </a:r>
            <a:r>
              <a:rPr lang="mr-IN" baseline="0" dirty="0" smtClean="0"/>
              <a:t>–</a:t>
            </a:r>
            <a:r>
              <a:rPr lang="en-US" baseline="0" dirty="0" smtClean="0"/>
              <a:t> which we know are important for children with IDD, and we know are important for typically developing young adults.  but which the research hasn't really looked for young adults with IDD. So that's what our goals were in this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in the research I’ll be discussing today, I’ll be focusing on social-emotional factors and their role in transition outcomes for young adults with IDD, and comparing that to their role for TD young adults. </a:t>
            </a:r>
            <a:endParaRPr lang="en-US" dirty="0"/>
          </a:p>
        </p:txBody>
      </p:sp>
      <p:sp>
        <p:nvSpPr>
          <p:cNvPr id="4" name="Slide Number Placeholder 3"/>
          <p:cNvSpPr>
            <a:spLocks noGrp="1"/>
          </p:cNvSpPr>
          <p:nvPr>
            <p:ph type="sldNum" sz="quarter" idx="10"/>
          </p:nvPr>
        </p:nvSpPr>
        <p:spPr/>
        <p:txBody>
          <a:bodyPr/>
          <a:lstStyle/>
          <a:p>
            <a:fld id="{F4FBAB00-22B5-3F40-9ACF-3278B3D32886}" type="slidenum">
              <a:rPr lang="en-US" smtClean="0"/>
              <a:t>9</a:t>
            </a:fld>
            <a:endParaRPr lang="en-US"/>
          </a:p>
        </p:txBody>
      </p:sp>
    </p:spTree>
    <p:extLst>
      <p:ext uri="{BB962C8B-B14F-4D97-AF65-F5344CB8AC3E}">
        <p14:creationId xmlns:p14="http://schemas.microsoft.com/office/powerpoint/2010/main" val="117471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971E8-2916-0248-8B4F-1B837F186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04093CB-7549-0A41-96AA-E4DC6ED48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2587B7D-74E6-BB47-8115-C982E627BC02}"/>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5" name="Footer Placeholder 4">
            <a:extLst>
              <a:ext uri="{FF2B5EF4-FFF2-40B4-BE49-F238E27FC236}">
                <a16:creationId xmlns="" xmlns:a16="http://schemas.microsoft.com/office/drawing/2014/main" id="{793139C9-570A-1C4D-9281-2FB474607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4AFBEF4-DF5C-DC4D-9FE9-09E9FF089D09}"/>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248438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547F3-6287-4D4B-91D7-8D38B7D7D7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DA1390F-C1F9-5447-9889-B47BDCE706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009EC3-EE4F-AA40-ABBE-07F888B1140F}"/>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5" name="Footer Placeholder 4">
            <a:extLst>
              <a:ext uri="{FF2B5EF4-FFF2-40B4-BE49-F238E27FC236}">
                <a16:creationId xmlns="" xmlns:a16="http://schemas.microsoft.com/office/drawing/2014/main" id="{00F9525B-9F1A-3549-9B93-55DD58C78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ED69AF9-57CB-5F46-8529-714679919FE4}"/>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242307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DBF02DB-3D40-3144-AECB-AB0ACEB133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EC6BB30-7B3F-C349-ACB0-A5EC51F577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D2971D-F7AA-0B44-B78D-159BEA04CF48}"/>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5" name="Footer Placeholder 4">
            <a:extLst>
              <a:ext uri="{FF2B5EF4-FFF2-40B4-BE49-F238E27FC236}">
                <a16:creationId xmlns="" xmlns:a16="http://schemas.microsoft.com/office/drawing/2014/main" id="{181E8BC1-84DD-5E4D-A0E0-A7192F583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3719F4-0FA3-0040-98BA-08707670C2C0}"/>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64452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EF0B8-85A2-594E-9EFD-30AE0CC83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FAA12F5-5159-084D-996E-FCF324A92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C424D6-51B4-4645-8FBA-55F19BFC0ADD}"/>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5" name="Footer Placeholder 4">
            <a:extLst>
              <a:ext uri="{FF2B5EF4-FFF2-40B4-BE49-F238E27FC236}">
                <a16:creationId xmlns="" xmlns:a16="http://schemas.microsoft.com/office/drawing/2014/main" id="{76296F7E-E427-7141-9058-5492DEA4B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FA7E54-BA19-294A-98A4-469DF211EA9F}"/>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237938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218007-F5D1-8A45-80FF-4B92355098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BC1EDF2-AE5A-6549-B90D-4BAAF2E0E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BBE2224-5056-6542-8961-3776CF0C04D5}"/>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5" name="Footer Placeholder 4">
            <a:extLst>
              <a:ext uri="{FF2B5EF4-FFF2-40B4-BE49-F238E27FC236}">
                <a16:creationId xmlns="" xmlns:a16="http://schemas.microsoft.com/office/drawing/2014/main" id="{D87D13D3-0493-4547-B8FA-7AD8FEFAD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6F4A83D-87F0-F845-BF7F-FC7CBABC30F7}"/>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152324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95D04D-5FA3-6B46-98E7-A4DB07D7F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B813428-A064-7543-BE00-7C6643291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3E29C2A-F00E-F54F-9EB9-4812651C56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C4C4F82-325F-7B4B-9B3F-9596966FEB38}"/>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6" name="Footer Placeholder 5">
            <a:extLst>
              <a:ext uri="{FF2B5EF4-FFF2-40B4-BE49-F238E27FC236}">
                <a16:creationId xmlns="" xmlns:a16="http://schemas.microsoft.com/office/drawing/2014/main" id="{1432E063-C392-1543-A285-07F034061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B2A8FB-3E36-4341-B3A3-6BF28FE98942}"/>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132680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AEC77A-0BA8-7845-8DDE-27A889C35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5180FAB-A35A-4B4B-A3AE-E10E47EAB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D34CE60-5F72-D941-9394-2A4140D52E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21B430-2F8E-8D49-8967-63472E8CD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15410B6-DC7E-B04E-A759-F7084BF360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E625D97-48DA-A544-A49F-C9FC68C989C3}"/>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8" name="Footer Placeholder 7">
            <a:extLst>
              <a:ext uri="{FF2B5EF4-FFF2-40B4-BE49-F238E27FC236}">
                <a16:creationId xmlns="" xmlns:a16="http://schemas.microsoft.com/office/drawing/2014/main" id="{580255E5-4327-A143-AEBB-B028B4B7C4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BF2A49A-83ED-3A43-BE35-368F40F4E1B6}"/>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36932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4D42E9-0865-2D46-B7D2-A836DCC99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08A109C-FBF0-EE4B-85F6-47CAC5F200BC}"/>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4" name="Footer Placeholder 3">
            <a:extLst>
              <a:ext uri="{FF2B5EF4-FFF2-40B4-BE49-F238E27FC236}">
                <a16:creationId xmlns="" xmlns:a16="http://schemas.microsoft.com/office/drawing/2014/main" id="{8D657700-550F-5046-B980-E9E901E20F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CE5360E-690E-6042-A23E-D28A85D86A8D}"/>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99174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272AD8-C724-6C40-AEE6-A60D905336BD}"/>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3" name="Footer Placeholder 2">
            <a:extLst>
              <a:ext uri="{FF2B5EF4-FFF2-40B4-BE49-F238E27FC236}">
                <a16:creationId xmlns="" xmlns:a16="http://schemas.microsoft.com/office/drawing/2014/main" id="{9F4F7F0D-FE33-9A43-B247-20C43960B6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EF66EDE-9CD7-7D41-A003-BCDBA38DBD68}"/>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202242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18D8A8-A907-364B-A66E-7A60337FA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B0EEF9A-D4B4-6A4A-A33F-7FDEEA198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9AF5755-4DAA-4B4E-9C7B-E23354536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9D1BCFB-9A16-284E-9445-289152914236}"/>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6" name="Footer Placeholder 5">
            <a:extLst>
              <a:ext uri="{FF2B5EF4-FFF2-40B4-BE49-F238E27FC236}">
                <a16:creationId xmlns="" xmlns:a16="http://schemas.microsoft.com/office/drawing/2014/main" id="{30820464-8775-8F4B-9FE7-77EB86280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7B3173-39DE-374B-885D-3496A726A768}"/>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260735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18ECF4-F03D-F045-85D3-C8565EDC0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2D89E44-D239-384A-98A2-674B6035F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C092932-283B-BF48-9520-0EC820D9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89C1C4A-3AF9-0E4C-9B8D-9294EBF63ABC}"/>
              </a:ext>
            </a:extLst>
          </p:cNvPr>
          <p:cNvSpPr>
            <a:spLocks noGrp="1"/>
          </p:cNvSpPr>
          <p:nvPr>
            <p:ph type="dt" sz="half" idx="10"/>
          </p:nvPr>
        </p:nvSpPr>
        <p:spPr/>
        <p:txBody>
          <a:bodyPr/>
          <a:lstStyle/>
          <a:p>
            <a:fld id="{18477472-5C97-A74B-95BB-A000182266AA}" type="datetimeFigureOut">
              <a:rPr lang="en-US" smtClean="0"/>
              <a:t>8/26/20</a:t>
            </a:fld>
            <a:endParaRPr lang="en-US"/>
          </a:p>
        </p:txBody>
      </p:sp>
      <p:sp>
        <p:nvSpPr>
          <p:cNvPr id="6" name="Footer Placeholder 5">
            <a:extLst>
              <a:ext uri="{FF2B5EF4-FFF2-40B4-BE49-F238E27FC236}">
                <a16:creationId xmlns="" xmlns:a16="http://schemas.microsoft.com/office/drawing/2014/main" id="{153ACD03-D13D-B74D-9041-1265C19BF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333FE9-1FD8-C545-9D65-3F34DF1A567F}"/>
              </a:ext>
            </a:extLst>
          </p:cNvPr>
          <p:cNvSpPr>
            <a:spLocks noGrp="1"/>
          </p:cNvSpPr>
          <p:nvPr>
            <p:ph type="sldNum" sz="quarter" idx="12"/>
          </p:nvPr>
        </p:nvSpPr>
        <p:spPr/>
        <p:txBody>
          <a:bodyPr/>
          <a:lstStyle/>
          <a:p>
            <a:fld id="{361EF6F1-B011-3D43-BE44-D643A34A02B3}" type="slidenum">
              <a:rPr lang="en-US" smtClean="0"/>
              <a:t>‹#›</a:t>
            </a:fld>
            <a:endParaRPr lang="en-US"/>
          </a:p>
        </p:txBody>
      </p:sp>
    </p:spTree>
    <p:extLst>
      <p:ext uri="{BB962C8B-B14F-4D97-AF65-F5344CB8AC3E}">
        <p14:creationId xmlns:p14="http://schemas.microsoft.com/office/powerpoint/2010/main" val="42304682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7F118A2-2602-614B-8F34-392F9F129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6C0CDE0-E762-EC44-98C4-1004914C9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0D34875-E9E8-8548-9DDB-2137363DD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77472-5C97-A74B-95BB-A000182266AA}" type="datetimeFigureOut">
              <a:rPr lang="en-US" smtClean="0"/>
              <a:t>8/26/20</a:t>
            </a:fld>
            <a:endParaRPr lang="en-US"/>
          </a:p>
        </p:txBody>
      </p:sp>
      <p:sp>
        <p:nvSpPr>
          <p:cNvPr id="5" name="Footer Placeholder 4">
            <a:extLst>
              <a:ext uri="{FF2B5EF4-FFF2-40B4-BE49-F238E27FC236}">
                <a16:creationId xmlns="" xmlns:a16="http://schemas.microsoft.com/office/drawing/2014/main" id="{C08112D1-EA10-C448-83DD-BE6D3DBB9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7A46446-ADEB-0143-828C-601E34B47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F6F1-B011-3D43-BE44-D643A34A02B3}" type="slidenum">
              <a:rPr lang="en-US" smtClean="0"/>
              <a:t>‹#›</a:t>
            </a:fld>
            <a:endParaRPr lang="en-US"/>
          </a:p>
        </p:txBody>
      </p:sp>
    </p:spTree>
    <p:extLst>
      <p:ext uri="{BB962C8B-B14F-4D97-AF65-F5344CB8AC3E}">
        <p14:creationId xmlns:p14="http://schemas.microsoft.com/office/powerpoint/2010/main" val="1553254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tiff"/><Relationship Id="rId5"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tiff"/><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tiff"/><Relationship Id="rId5" Type="http://schemas.openxmlformats.org/officeDocument/2006/relationships/chart" Target="../charts/chart5.xml"/><Relationship Id="rId6" Type="http://schemas.openxmlformats.org/officeDocument/2006/relationships/chart" Target="../charts/chart6.xml"/><Relationship Id="rId7" Type="http://schemas.openxmlformats.org/officeDocument/2006/relationships/chart" Target="../charts/chart7.xml"/><Relationship Id="rId8" Type="http://schemas.openxmlformats.org/officeDocument/2006/relationships/chart" Target="../charts/chart8.xm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tiff"/><Relationship Id="rId5" Type="http://schemas.openxmlformats.org/officeDocument/2006/relationships/chart" Target="../charts/chart9.xml"/><Relationship Id="rId6" Type="http://schemas.openxmlformats.org/officeDocument/2006/relationships/chart" Target="../charts/chart10.xml"/><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image" Target="../media/image6.tif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hart" Target="../charts/chart13.xml"/><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9D38793-F029-4441-BC88-768FEB2A545F}"/>
              </a:ext>
            </a:extLst>
          </p:cNvPr>
          <p:cNvSpPr>
            <a:spLocks noGrp="1"/>
          </p:cNvSpPr>
          <p:nvPr>
            <p:ph type="subTitle" idx="1"/>
          </p:nvPr>
        </p:nvSpPr>
        <p:spPr/>
        <p:txBody>
          <a:bodyPr/>
          <a:lstStyle/>
          <a:p>
            <a:endParaRPr lang="en-US" dirty="0" smtClean="0"/>
          </a:p>
          <a:p>
            <a:endParaRPr lang="en-US" dirty="0"/>
          </a:p>
        </p:txBody>
      </p:sp>
      <p:sp>
        <p:nvSpPr>
          <p:cNvPr id="4" name="Title 3"/>
          <p:cNvSpPr>
            <a:spLocks noGrp="1"/>
          </p:cNvSpPr>
          <p:nvPr>
            <p:ph type="ctrTitle"/>
          </p:nvPr>
        </p:nvSpPr>
        <p:spPr>
          <a:xfrm>
            <a:off x="1524000" y="1609344"/>
            <a:ext cx="9144000" cy="4097773"/>
          </a:xfrm>
        </p:spPr>
        <p:txBody>
          <a:bodyPr>
            <a:normAutofit fontScale="90000"/>
          </a:bodyPr>
          <a:lstStyle/>
          <a:p>
            <a:r>
              <a:rPr lang="en-US" sz="5400" b="1" dirty="0" smtClean="0">
                <a:solidFill>
                  <a:schemeClr val="bg1"/>
                </a:solidFill>
              </a:rPr>
              <a:t>The Role of Mental Health in the Transition to Adulthood </a:t>
            </a:r>
            <a:r>
              <a:rPr lang="en-US" sz="5400" dirty="0" smtClean="0">
                <a:solidFill>
                  <a:schemeClr val="bg1"/>
                </a:solidFill>
              </a:rPr>
              <a:t/>
            </a:r>
            <a:br>
              <a:rPr lang="en-US" sz="5400" dirty="0" smtClean="0">
                <a:solidFill>
                  <a:schemeClr val="bg1"/>
                </a:solidFill>
              </a:rPr>
            </a:br>
            <a:r>
              <a:rPr lang="en-US" sz="5400" dirty="0">
                <a:solidFill>
                  <a:schemeClr val="bg1"/>
                </a:solidFill>
              </a:rPr>
              <a:t/>
            </a:r>
            <a:br>
              <a:rPr lang="en-US" sz="5400" dirty="0">
                <a:solidFill>
                  <a:schemeClr val="bg1"/>
                </a:solidFill>
              </a:rPr>
            </a:br>
            <a:r>
              <a:rPr lang="en-US" sz="3600" dirty="0" smtClean="0">
                <a:solidFill>
                  <a:schemeClr val="accent4"/>
                </a:solidFill>
              </a:rPr>
              <a:t>Christine Moody, PhD</a:t>
            </a:r>
            <a:br>
              <a:rPr lang="en-US" sz="3600" dirty="0" smtClean="0">
                <a:solidFill>
                  <a:schemeClr val="accent4"/>
                </a:solidFill>
              </a:rPr>
            </a:br>
            <a:r>
              <a:rPr lang="en-US" sz="3600" dirty="0" smtClean="0">
                <a:solidFill>
                  <a:schemeClr val="accent4"/>
                </a:solidFill>
              </a:rPr>
              <a:t>Family Conference on IDD</a:t>
            </a:r>
            <a:br>
              <a:rPr lang="en-US" sz="3600" dirty="0" smtClean="0">
                <a:solidFill>
                  <a:schemeClr val="accent4"/>
                </a:solidFill>
              </a:rPr>
            </a:br>
            <a:r>
              <a:rPr lang="en-US" sz="3600" dirty="0" smtClean="0">
                <a:solidFill>
                  <a:schemeClr val="accent4"/>
                </a:solidFill>
              </a:rPr>
              <a:t>9.2.2020</a:t>
            </a:r>
            <a:r>
              <a:rPr lang="en-US" sz="4000" dirty="0" smtClean="0">
                <a:solidFill>
                  <a:schemeClr val="accent4"/>
                </a:solidFill>
              </a:rPr>
              <a:t/>
            </a:r>
            <a:br>
              <a:rPr lang="en-US" sz="4000" dirty="0" smtClean="0">
                <a:solidFill>
                  <a:schemeClr val="accent4"/>
                </a:solidFill>
              </a:rPr>
            </a:br>
            <a:endParaRPr lang="en-US" sz="4000" dirty="0"/>
          </a:p>
        </p:txBody>
      </p:sp>
    </p:spTree>
    <p:extLst>
      <p:ext uri="{BB962C8B-B14F-4D97-AF65-F5344CB8AC3E}">
        <p14:creationId xmlns:p14="http://schemas.microsoft.com/office/powerpoint/2010/main" val="258406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smtClean="0">
                <a:solidFill>
                  <a:schemeClr val="bg1"/>
                </a:solidFill>
              </a:rPr>
              <a:t>Current Research </a:t>
            </a:r>
            <a:endParaRPr lang="en-US" sz="4000" dirty="0">
              <a:solidFill>
                <a:schemeClr val="bg1"/>
              </a:solidFill>
            </a:endParaRPr>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a:bodyPr>
          <a:lstStyle/>
          <a:p>
            <a:r>
              <a:rPr lang="en-US" sz="3200" dirty="0" smtClean="0">
                <a:solidFill>
                  <a:schemeClr val="accent4"/>
                </a:solidFill>
              </a:rPr>
              <a:t>Collaborative Family Study </a:t>
            </a:r>
            <a:r>
              <a:rPr lang="mr-IN" sz="3200" dirty="0" smtClean="0">
                <a:solidFill>
                  <a:schemeClr val="accent4"/>
                </a:solidFill>
              </a:rPr>
              <a:t>–</a:t>
            </a:r>
            <a:r>
              <a:rPr lang="en-US" sz="3200" dirty="0" smtClean="0">
                <a:solidFill>
                  <a:schemeClr val="accent4"/>
                </a:solidFill>
              </a:rPr>
              <a:t> UCR &amp; UCLA</a:t>
            </a:r>
          </a:p>
          <a:p>
            <a:endParaRPr lang="en-US" sz="3200" dirty="0" smtClean="0">
              <a:solidFill>
                <a:schemeClr val="accent4"/>
              </a:solidFill>
            </a:endParaRPr>
          </a:p>
          <a:p>
            <a:r>
              <a:rPr lang="en-US" sz="3200" dirty="0" smtClean="0">
                <a:solidFill>
                  <a:schemeClr val="accent4"/>
                </a:solidFill>
              </a:rPr>
              <a:t>Three groups:</a:t>
            </a:r>
          </a:p>
          <a:p>
            <a:pPr lvl="1"/>
            <a:r>
              <a:rPr lang="en-US" dirty="0" smtClean="0">
                <a:solidFill>
                  <a:schemeClr val="accent4"/>
                </a:solidFill>
              </a:rPr>
              <a:t>Typically developing </a:t>
            </a:r>
          </a:p>
          <a:p>
            <a:pPr lvl="1"/>
            <a:r>
              <a:rPr lang="en-US" dirty="0" smtClean="0">
                <a:solidFill>
                  <a:schemeClr val="accent4"/>
                </a:solidFill>
              </a:rPr>
              <a:t>Intellectual disability</a:t>
            </a:r>
          </a:p>
          <a:p>
            <a:pPr lvl="1"/>
            <a:r>
              <a:rPr lang="en-US" dirty="0" smtClean="0">
                <a:solidFill>
                  <a:schemeClr val="accent4"/>
                </a:solidFill>
              </a:rPr>
              <a:t>Autism spectrum disorder</a:t>
            </a:r>
          </a:p>
          <a:p>
            <a:pPr lvl="1"/>
            <a:endParaRPr lang="en-US" dirty="0">
              <a:solidFill>
                <a:schemeClr val="accent4"/>
              </a:solidFill>
            </a:endParaRPr>
          </a:p>
          <a:p>
            <a:r>
              <a:rPr lang="en-US" sz="3200" dirty="0" smtClean="0">
                <a:solidFill>
                  <a:schemeClr val="accent4"/>
                </a:solidFill>
              </a:rPr>
              <a:t>93 families participated - (49 families of young adults with IDD)</a:t>
            </a:r>
          </a:p>
          <a:p>
            <a:endParaRPr lang="en-US" sz="3200" dirty="0">
              <a:solidFill>
                <a:schemeClr val="accent4"/>
              </a:solidFill>
            </a:endParaRPr>
          </a:p>
          <a:p>
            <a:endParaRPr lang="en-US" sz="3200" dirty="0" smtClean="0"/>
          </a:p>
        </p:txBody>
      </p:sp>
    </p:spTree>
    <p:extLst>
      <p:ext uri="{BB962C8B-B14F-4D97-AF65-F5344CB8AC3E}">
        <p14:creationId xmlns:p14="http://schemas.microsoft.com/office/powerpoint/2010/main" val="57061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chemeClr val="bg1"/>
                </a:solidFill>
              </a:rPr>
              <a:t>Data collection</a:t>
            </a:r>
            <a:endParaRPr lang="en-US" sz="4000" dirty="0">
              <a:solidFill>
                <a:schemeClr val="bg1"/>
              </a:solidFill>
            </a:endParaRPr>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a:bodyPr>
          <a:lstStyle/>
          <a:p>
            <a:r>
              <a:rPr lang="en-US" sz="3200" dirty="0" smtClean="0">
                <a:solidFill>
                  <a:schemeClr val="accent4"/>
                </a:solidFill>
              </a:rPr>
              <a:t>Young adults and their parents completed: </a:t>
            </a:r>
          </a:p>
          <a:p>
            <a:pPr lvl="1"/>
            <a:r>
              <a:rPr lang="en-US" dirty="0" smtClean="0">
                <a:solidFill>
                  <a:schemeClr val="accent4"/>
                </a:solidFill>
              </a:rPr>
              <a:t>Questionnaires </a:t>
            </a:r>
          </a:p>
          <a:p>
            <a:pPr lvl="1"/>
            <a:r>
              <a:rPr lang="en-US" dirty="0" smtClean="0">
                <a:solidFill>
                  <a:schemeClr val="accent4"/>
                </a:solidFill>
              </a:rPr>
              <a:t>Semi-structured interviews</a:t>
            </a:r>
          </a:p>
          <a:p>
            <a:pPr lvl="1"/>
            <a:endParaRPr lang="en-US" dirty="0">
              <a:solidFill>
                <a:schemeClr val="accent4"/>
              </a:solidFill>
            </a:endParaRPr>
          </a:p>
          <a:p>
            <a:r>
              <a:rPr lang="en-US" sz="3200" dirty="0" smtClean="0">
                <a:solidFill>
                  <a:schemeClr val="accent4"/>
                </a:solidFill>
              </a:rPr>
              <a:t>ASD and ID young adults came to our research centers to do assessment in person</a:t>
            </a:r>
          </a:p>
          <a:p>
            <a:endParaRPr lang="en-US" sz="3200" dirty="0">
              <a:solidFill>
                <a:schemeClr val="accent4"/>
              </a:solidFill>
            </a:endParaRPr>
          </a:p>
          <a:p>
            <a:endParaRPr lang="en-US" sz="3200" dirty="0">
              <a:solidFill>
                <a:schemeClr val="accent4"/>
              </a:solidFill>
            </a:endParaRPr>
          </a:p>
          <a:p>
            <a:endParaRPr lang="en-US" sz="3200" dirty="0" smtClean="0"/>
          </a:p>
        </p:txBody>
      </p:sp>
    </p:spTree>
    <p:extLst>
      <p:ext uri="{BB962C8B-B14F-4D97-AF65-F5344CB8AC3E}">
        <p14:creationId xmlns:p14="http://schemas.microsoft.com/office/powerpoint/2010/main" val="840312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Initial Results</a:t>
            </a:r>
            <a:endParaRPr lang="en-US" b="1" dirty="0"/>
          </a:p>
        </p:txBody>
      </p:sp>
      <p:sp>
        <p:nvSpPr>
          <p:cNvPr id="5" name="Content Placeholder 4"/>
          <p:cNvSpPr>
            <a:spLocks noGrp="1"/>
          </p:cNvSpPr>
          <p:nvPr>
            <p:ph idx="1"/>
          </p:nvPr>
        </p:nvSpPr>
        <p:spPr/>
        <p:txBody>
          <a:bodyPr>
            <a:normAutofit/>
          </a:bodyPr>
          <a:lstStyle/>
          <a:p>
            <a:r>
              <a:rPr lang="en-US" sz="3200" dirty="0" smtClean="0"/>
              <a:t>Transition Outcome Composite (TOC) </a:t>
            </a:r>
          </a:p>
          <a:p>
            <a:endParaRPr lang="en-US" sz="3200" dirty="0" smtClean="0"/>
          </a:p>
          <a:p>
            <a:pPr marL="742950" lvl="1" indent="-285750">
              <a:buFont typeface="Arial" charset="0"/>
              <a:buChar char="•"/>
            </a:pPr>
            <a:r>
              <a:rPr lang="en-US" dirty="0"/>
              <a:t>Professional Activities: </a:t>
            </a:r>
          </a:p>
          <a:p>
            <a:pPr marL="1200150" lvl="2" indent="-285750">
              <a:buFont typeface="Arial" charset="0"/>
              <a:buChar char="•"/>
            </a:pPr>
            <a:r>
              <a:rPr lang="en-US" dirty="0"/>
              <a:t>higher education, paid employment</a:t>
            </a:r>
          </a:p>
          <a:p>
            <a:pPr marL="285750" indent="-285750">
              <a:buFont typeface="Arial" charset="0"/>
              <a:buChar char="•"/>
            </a:pPr>
            <a:endParaRPr lang="en-US" dirty="0"/>
          </a:p>
          <a:p>
            <a:pPr marL="742950" lvl="1" indent="-285750">
              <a:buFont typeface="Arial" charset="0"/>
              <a:buChar char="•"/>
            </a:pPr>
            <a:r>
              <a:rPr lang="en-US" dirty="0" smtClean="0"/>
              <a:t>Independent </a:t>
            </a:r>
            <a:r>
              <a:rPr lang="en-US" dirty="0"/>
              <a:t>Functioning: </a:t>
            </a:r>
          </a:p>
          <a:p>
            <a:pPr marL="1200150" lvl="2" indent="-285750">
              <a:buFont typeface="Arial" charset="0"/>
              <a:buChar char="•"/>
            </a:pPr>
            <a:r>
              <a:rPr lang="en-US" dirty="0"/>
              <a:t>living situation, autonomy</a:t>
            </a:r>
          </a:p>
          <a:p>
            <a:pPr marL="285750" indent="-285750">
              <a:buFont typeface="Arial" charset="0"/>
              <a:buChar char="•"/>
            </a:pPr>
            <a:endParaRPr lang="en-US" dirty="0"/>
          </a:p>
          <a:p>
            <a:pPr marL="742950" lvl="1" indent="-285750">
              <a:buFont typeface="Arial" charset="0"/>
              <a:buChar char="•"/>
            </a:pPr>
            <a:r>
              <a:rPr lang="en-US" dirty="0"/>
              <a:t>Social Relationships: </a:t>
            </a:r>
          </a:p>
          <a:p>
            <a:pPr marL="1200150" lvl="2" indent="-285750">
              <a:buFont typeface="Arial" charset="0"/>
              <a:buChar char="•"/>
            </a:pPr>
            <a:r>
              <a:rPr lang="en-US" dirty="0"/>
              <a:t>number of close friends, satisfaction with social network</a:t>
            </a:r>
          </a:p>
          <a:p>
            <a:pPr marL="285750" indent="-285750">
              <a:buFont typeface="Arial" charset="0"/>
              <a:buChar char="•"/>
            </a:pPr>
            <a:endParaRPr lang="en-US" dirty="0"/>
          </a:p>
          <a:p>
            <a:endParaRPr lang="en-US" sz="3200" dirty="0" smtClean="0"/>
          </a:p>
          <a:p>
            <a:endParaRPr lang="en-US" sz="3200" dirty="0"/>
          </a:p>
          <a:p>
            <a:endParaRPr lang="en-US" sz="3200" dirty="0"/>
          </a:p>
          <a:p>
            <a:endParaRPr lang="en-US" dirty="0"/>
          </a:p>
        </p:txBody>
      </p:sp>
    </p:spTree>
    <p:extLst>
      <p:ext uri="{BB962C8B-B14F-4D97-AF65-F5344CB8AC3E}">
        <p14:creationId xmlns:p14="http://schemas.microsoft.com/office/powerpoint/2010/main" val="137663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864524" y="56348"/>
            <a:ext cx="7448202" cy="3926813"/>
            <a:chOff x="179049" y="6896"/>
            <a:chExt cx="8679650" cy="4114800"/>
          </a:xfrm>
        </p:grpSpPr>
        <p:sp>
          <p:nvSpPr>
            <p:cNvPr id="7" name="TextBox 6"/>
            <p:cNvSpPr txBox="1"/>
            <p:nvPr/>
          </p:nvSpPr>
          <p:spPr>
            <a:xfrm>
              <a:off x="3836647" y="269823"/>
              <a:ext cx="5022052" cy="1257792"/>
            </a:xfrm>
            <a:prstGeom prst="rect">
              <a:avLst/>
            </a:prstGeom>
            <a:noFill/>
          </p:spPr>
          <p:txBody>
            <a:bodyPr wrap="square" rtlCol="0">
              <a:spAutoFit/>
            </a:bodyPr>
            <a:lstStyle/>
            <a:p>
              <a:pPr algn="ctr"/>
              <a:r>
                <a:rPr lang="en-US" sz="3600" b="1" dirty="0" smtClean="0">
                  <a:latin typeface="+mj-lt"/>
                </a:rPr>
                <a:t>Functional Outcomes</a:t>
              </a:r>
            </a:p>
            <a:p>
              <a:pPr algn="ctr"/>
              <a:r>
                <a:rPr lang="en-US" sz="3600" b="1" dirty="0" smtClean="0">
                  <a:latin typeface="+mj-lt"/>
                </a:rPr>
                <a:t>(measured with TOC)</a:t>
              </a:r>
              <a:endParaRPr lang="en-US" sz="3600" b="1" dirty="0">
                <a:latin typeface="+mj-lt"/>
              </a:endParaRPr>
            </a:p>
          </p:txBody>
        </p:sp>
        <p:pic>
          <p:nvPicPr>
            <p:cNvPr id="8" name="Picture 7"/>
            <p:cNvPicPr>
              <a:picLocks noChangeAspect="1"/>
            </p:cNvPicPr>
            <p:nvPr/>
          </p:nvPicPr>
          <p:blipFill>
            <a:blip r:embed="rId4"/>
            <a:stretch>
              <a:fillRect/>
            </a:stretch>
          </p:blipFill>
          <p:spPr>
            <a:xfrm>
              <a:off x="4282828" y="1605063"/>
              <a:ext cx="3666317" cy="1529080"/>
            </a:xfrm>
            <a:prstGeom prst="rect">
              <a:avLst/>
            </a:prstGeom>
          </p:spPr>
        </p:pic>
        <p:graphicFrame>
          <p:nvGraphicFramePr>
            <p:cNvPr id="10" name="Chart 9"/>
            <p:cNvGraphicFramePr/>
            <p:nvPr>
              <p:extLst>
                <p:ext uri="{D42A27DB-BD31-4B8C-83A1-F6EECF244321}">
                  <p14:modId xmlns:p14="http://schemas.microsoft.com/office/powerpoint/2010/main" val="1716571616"/>
                </p:ext>
              </p:extLst>
            </p:nvPr>
          </p:nvGraphicFramePr>
          <p:xfrm>
            <a:off x="179049" y="6896"/>
            <a:ext cx="4114800" cy="41148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88195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864524" y="56348"/>
            <a:ext cx="8696728" cy="6801652"/>
            <a:chOff x="179049" y="6896"/>
            <a:chExt cx="10134601" cy="7127265"/>
          </a:xfrm>
        </p:grpSpPr>
        <p:sp>
          <p:nvSpPr>
            <p:cNvPr id="7" name="TextBox 6"/>
            <p:cNvSpPr txBox="1"/>
            <p:nvPr/>
          </p:nvSpPr>
          <p:spPr>
            <a:xfrm>
              <a:off x="3836647" y="269823"/>
              <a:ext cx="5022052" cy="1257792"/>
            </a:xfrm>
            <a:prstGeom prst="rect">
              <a:avLst/>
            </a:prstGeom>
            <a:noFill/>
          </p:spPr>
          <p:txBody>
            <a:bodyPr wrap="square" rtlCol="0">
              <a:spAutoFit/>
            </a:bodyPr>
            <a:lstStyle/>
            <a:p>
              <a:pPr algn="ctr"/>
              <a:r>
                <a:rPr lang="en-US" sz="3600" b="1" dirty="0" smtClean="0">
                  <a:latin typeface="+mj-lt"/>
                </a:rPr>
                <a:t>Functional Outcomes</a:t>
              </a:r>
            </a:p>
            <a:p>
              <a:pPr algn="ctr"/>
              <a:r>
                <a:rPr lang="en-US" sz="3600" b="1" dirty="0" smtClean="0">
                  <a:latin typeface="+mj-lt"/>
                </a:rPr>
                <a:t>(measured with TOC)</a:t>
              </a:r>
              <a:endParaRPr lang="en-US" sz="3600" b="1" dirty="0">
                <a:latin typeface="+mj-lt"/>
              </a:endParaRPr>
            </a:p>
          </p:txBody>
        </p:sp>
        <p:pic>
          <p:nvPicPr>
            <p:cNvPr id="8" name="Picture 7"/>
            <p:cNvPicPr>
              <a:picLocks noChangeAspect="1"/>
            </p:cNvPicPr>
            <p:nvPr/>
          </p:nvPicPr>
          <p:blipFill>
            <a:blip r:embed="rId4"/>
            <a:stretch>
              <a:fillRect/>
            </a:stretch>
          </p:blipFill>
          <p:spPr>
            <a:xfrm>
              <a:off x="4282828" y="1605063"/>
              <a:ext cx="3666317" cy="1529080"/>
            </a:xfrm>
            <a:prstGeom prst="rect">
              <a:avLst/>
            </a:prstGeom>
          </p:spPr>
        </p:pic>
        <p:graphicFrame>
          <p:nvGraphicFramePr>
            <p:cNvPr id="10" name="Chart 9"/>
            <p:cNvGraphicFramePr/>
            <p:nvPr>
              <p:extLst>
                <p:ext uri="{D42A27DB-BD31-4B8C-83A1-F6EECF244321}">
                  <p14:modId xmlns:p14="http://schemas.microsoft.com/office/powerpoint/2010/main" val="1716571616"/>
                </p:ext>
              </p:extLst>
            </p:nvPr>
          </p:nvGraphicFramePr>
          <p:xfrm>
            <a:off x="179049" y="6896"/>
            <a:ext cx="4114800" cy="4114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1123836314"/>
                </p:ext>
              </p:extLst>
            </p:nvPr>
          </p:nvGraphicFramePr>
          <p:xfrm>
            <a:off x="6198850" y="3019361"/>
            <a:ext cx="4114800" cy="4114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extLst>
                <p:ext uri="{D42A27DB-BD31-4B8C-83A1-F6EECF244321}">
                  <p14:modId xmlns:p14="http://schemas.microsoft.com/office/powerpoint/2010/main" val="1198254033"/>
                </p:ext>
              </p:extLst>
            </p:nvPr>
          </p:nvGraphicFramePr>
          <p:xfrm>
            <a:off x="2375525" y="3019361"/>
            <a:ext cx="4114800" cy="4114800"/>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1367206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864524" y="56348"/>
            <a:ext cx="10581572" cy="6801652"/>
            <a:chOff x="179049" y="6896"/>
            <a:chExt cx="12331076" cy="7127265"/>
          </a:xfrm>
        </p:grpSpPr>
        <p:sp>
          <p:nvSpPr>
            <p:cNvPr id="7" name="TextBox 6"/>
            <p:cNvSpPr txBox="1"/>
            <p:nvPr/>
          </p:nvSpPr>
          <p:spPr>
            <a:xfrm>
              <a:off x="3836647" y="269823"/>
              <a:ext cx="5022052" cy="1257792"/>
            </a:xfrm>
            <a:prstGeom prst="rect">
              <a:avLst/>
            </a:prstGeom>
            <a:noFill/>
          </p:spPr>
          <p:txBody>
            <a:bodyPr wrap="square" rtlCol="0">
              <a:spAutoFit/>
            </a:bodyPr>
            <a:lstStyle/>
            <a:p>
              <a:pPr algn="ctr"/>
              <a:r>
                <a:rPr lang="en-US" sz="3600" b="1" dirty="0" smtClean="0">
                  <a:latin typeface="+mj-lt"/>
                </a:rPr>
                <a:t>Functional Outcomes</a:t>
              </a:r>
            </a:p>
            <a:p>
              <a:pPr algn="ctr"/>
              <a:r>
                <a:rPr lang="en-US" sz="3600" b="1" dirty="0" smtClean="0">
                  <a:latin typeface="+mj-lt"/>
                </a:rPr>
                <a:t>(measured with TOC)</a:t>
              </a:r>
              <a:endParaRPr lang="en-US" sz="3600" b="1" dirty="0">
                <a:latin typeface="+mj-lt"/>
              </a:endParaRPr>
            </a:p>
          </p:txBody>
        </p:sp>
        <p:pic>
          <p:nvPicPr>
            <p:cNvPr id="8" name="Picture 7"/>
            <p:cNvPicPr>
              <a:picLocks noChangeAspect="1"/>
            </p:cNvPicPr>
            <p:nvPr/>
          </p:nvPicPr>
          <p:blipFill>
            <a:blip r:embed="rId4"/>
            <a:stretch>
              <a:fillRect/>
            </a:stretch>
          </p:blipFill>
          <p:spPr>
            <a:xfrm>
              <a:off x="4282828" y="1605063"/>
              <a:ext cx="3666317" cy="1529080"/>
            </a:xfrm>
            <a:prstGeom prst="rect">
              <a:avLst/>
            </a:prstGeom>
          </p:spPr>
        </p:pic>
        <p:graphicFrame>
          <p:nvGraphicFramePr>
            <p:cNvPr id="9" name="Chart 8"/>
            <p:cNvGraphicFramePr/>
            <p:nvPr>
              <p:extLst>
                <p:ext uri="{D42A27DB-BD31-4B8C-83A1-F6EECF244321}">
                  <p14:modId xmlns:p14="http://schemas.microsoft.com/office/powerpoint/2010/main" val="1788415404"/>
                </p:ext>
              </p:extLst>
            </p:nvPr>
          </p:nvGraphicFramePr>
          <p:xfrm>
            <a:off x="8395325" y="134912"/>
            <a:ext cx="4114800" cy="4114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1716571616"/>
                </p:ext>
              </p:extLst>
            </p:nvPr>
          </p:nvGraphicFramePr>
          <p:xfrm>
            <a:off x="179049" y="6896"/>
            <a:ext cx="4114800" cy="4114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extLst>
                <p:ext uri="{D42A27DB-BD31-4B8C-83A1-F6EECF244321}">
                  <p14:modId xmlns:p14="http://schemas.microsoft.com/office/powerpoint/2010/main" val="1123836314"/>
                </p:ext>
              </p:extLst>
            </p:nvPr>
          </p:nvGraphicFramePr>
          <p:xfrm>
            <a:off x="6198850" y="3019361"/>
            <a:ext cx="4114800" cy="4114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extLst>
                <p:ext uri="{D42A27DB-BD31-4B8C-83A1-F6EECF244321}">
                  <p14:modId xmlns:p14="http://schemas.microsoft.com/office/powerpoint/2010/main" val="1198254033"/>
                </p:ext>
              </p:extLst>
            </p:nvPr>
          </p:nvGraphicFramePr>
          <p:xfrm>
            <a:off x="2375525" y="3019361"/>
            <a:ext cx="4114800" cy="4114800"/>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1865846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Mental Health </a:t>
            </a:r>
            <a:r>
              <a:rPr lang="mr-IN" dirty="0" smtClean="0"/>
              <a:t>–</a:t>
            </a:r>
            <a:r>
              <a:rPr lang="en-US" dirty="0" smtClean="0"/>
              <a:t> Parent Reported</a:t>
            </a:r>
            <a:endParaRPr lang="en-US" dirty="0"/>
          </a:p>
        </p:txBody>
      </p:sp>
      <p:pic>
        <p:nvPicPr>
          <p:cNvPr id="2" name="Picture 1"/>
          <p:cNvPicPr>
            <a:picLocks noChangeAspect="1"/>
          </p:cNvPicPr>
          <p:nvPr/>
        </p:nvPicPr>
        <p:blipFill rotWithShape="1">
          <a:blip r:embed="rId4"/>
          <a:srcRect b="7373"/>
          <a:stretch/>
        </p:blipFill>
        <p:spPr>
          <a:xfrm>
            <a:off x="4417836" y="5633054"/>
            <a:ext cx="3159303" cy="1090728"/>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val="273181250"/>
              </p:ext>
            </p:extLst>
          </p:nvPr>
        </p:nvGraphicFramePr>
        <p:xfrm>
          <a:off x="1023938" y="1576327"/>
          <a:ext cx="4754562" cy="4413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877200649"/>
              </p:ext>
            </p:extLst>
          </p:nvPr>
        </p:nvGraphicFramePr>
        <p:xfrm>
          <a:off x="5989638" y="1576327"/>
          <a:ext cx="4754562" cy="4413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06309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Mental Health </a:t>
            </a:r>
            <a:r>
              <a:rPr lang="mr-IN" dirty="0" smtClean="0"/>
              <a:t>–</a:t>
            </a:r>
            <a:r>
              <a:rPr lang="en-US" dirty="0" smtClean="0"/>
              <a:t> Self Reported</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832949884"/>
              </p:ext>
            </p:extLst>
          </p:nvPr>
        </p:nvGraphicFramePr>
        <p:xfrm>
          <a:off x="1040563" y="1512917"/>
          <a:ext cx="4754562" cy="4413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404418204"/>
              </p:ext>
            </p:extLst>
          </p:nvPr>
        </p:nvGraphicFramePr>
        <p:xfrm>
          <a:off x="6006263" y="1512917"/>
          <a:ext cx="4754562" cy="4413423"/>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p:cNvPicPr>
            <a:picLocks noChangeAspect="1"/>
          </p:cNvPicPr>
          <p:nvPr/>
        </p:nvPicPr>
        <p:blipFill rotWithShape="1">
          <a:blip r:embed="rId6"/>
          <a:srcRect b="7373"/>
          <a:stretch/>
        </p:blipFill>
        <p:spPr>
          <a:xfrm>
            <a:off x="4417836" y="5633054"/>
            <a:ext cx="3159303" cy="1090728"/>
          </a:xfrm>
          <a:prstGeom prst="rect">
            <a:avLst/>
          </a:prstGeom>
        </p:spPr>
      </p:pic>
    </p:spTree>
    <p:extLst>
      <p:ext uri="{BB962C8B-B14F-4D97-AF65-F5344CB8AC3E}">
        <p14:creationId xmlns:p14="http://schemas.microsoft.com/office/powerpoint/2010/main" val="1870877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Support - Friends</a:t>
            </a:r>
            <a:endParaRPr lang="en-US" dirty="0"/>
          </a:p>
        </p:txBody>
      </p:sp>
      <p:pic>
        <p:nvPicPr>
          <p:cNvPr id="8"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329" y="1690688"/>
            <a:ext cx="5929342" cy="4254642"/>
          </a:xfrm>
          <a:prstGeom prst="rect">
            <a:avLst/>
          </a:prstGeom>
        </p:spPr>
      </p:pic>
    </p:spTree>
    <p:extLst>
      <p:ext uri="{BB962C8B-B14F-4D97-AF65-F5344CB8AC3E}">
        <p14:creationId xmlns:p14="http://schemas.microsoft.com/office/powerpoint/2010/main" val="89398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Support </a:t>
            </a:r>
            <a:r>
              <a:rPr lang="mr-IN" dirty="0" smtClean="0"/>
              <a:t>–</a:t>
            </a:r>
            <a:r>
              <a:rPr lang="en-US" dirty="0" smtClean="0"/>
              <a:t> Perceptions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208784669"/>
              </p:ext>
            </p:extLst>
          </p:nvPr>
        </p:nvGraphicFramePr>
        <p:xfrm>
          <a:off x="1235869" y="1690688"/>
          <a:ext cx="9720262" cy="457200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p:cNvGrpSpPr/>
          <p:nvPr/>
        </p:nvGrpSpPr>
        <p:grpSpPr>
          <a:xfrm>
            <a:off x="2471451" y="3739072"/>
            <a:ext cx="1073718" cy="473200"/>
            <a:chOff x="-30139" y="-85977"/>
            <a:chExt cx="570865" cy="404666"/>
          </a:xfrm>
        </p:grpSpPr>
        <p:sp>
          <p:nvSpPr>
            <p:cNvPr id="7" name="Left Bracket 6"/>
            <p:cNvSpPr/>
            <p:nvPr/>
          </p:nvSpPr>
          <p:spPr>
            <a:xfrm rot="5400000" flipV="1">
              <a:off x="175098" y="87549"/>
              <a:ext cx="114301" cy="347979"/>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1"/>
            <p:cNvSpPr txBox="1"/>
            <p:nvPr/>
          </p:nvSpPr>
          <p:spPr>
            <a:xfrm>
              <a:off x="-30139" y="-85977"/>
              <a:ext cx="570865" cy="342900"/>
            </a:xfrm>
            <a:prstGeom prst="rect">
              <a:avLst/>
            </a:prstGeom>
          </p:spPr>
          <p:txBody>
            <a:bodyPr wrap="square" rtlCol="0"/>
            <a:lstStyle/>
            <a:p>
              <a:pPr marL="0" marR="0">
                <a:spcBef>
                  <a:spcPts val="0"/>
                </a:spcBef>
                <a:spcAft>
                  <a:spcPts val="0"/>
                </a:spcAft>
              </a:pPr>
              <a:r>
                <a:rPr lang="en-US" sz="2000">
                  <a:effectLst/>
                  <a:latin typeface="Times New Roman" charset="0"/>
                  <a:ea typeface="Times New Roman" charset="0"/>
                </a:rPr>
                <a:t>   </a:t>
              </a:r>
              <a:r>
                <a:rPr lang="en-US" smtClean="0">
                  <a:effectLst/>
                  <a:latin typeface="Times New Roman" charset="0"/>
                  <a:ea typeface="Times New Roman" charset="0"/>
                </a:rPr>
                <a:t>  </a:t>
              </a:r>
              <a:r>
                <a:rPr lang="en-US" sz="2000" smtClean="0">
                  <a:effectLst/>
                  <a:latin typeface="Times New Roman" charset="0"/>
                  <a:ea typeface="Times New Roman" charset="0"/>
                </a:rPr>
                <a:t>*</a:t>
              </a:r>
              <a:endParaRPr lang="en-US" sz="2400">
                <a:effectLst/>
                <a:latin typeface="Times New Roman" charset="0"/>
                <a:ea typeface="Calibri" charset="0"/>
              </a:endParaRPr>
            </a:p>
          </p:txBody>
        </p:sp>
      </p:grpSp>
      <p:grpSp>
        <p:nvGrpSpPr>
          <p:cNvPr id="10" name="Group 9"/>
          <p:cNvGrpSpPr/>
          <p:nvPr/>
        </p:nvGrpSpPr>
        <p:grpSpPr>
          <a:xfrm>
            <a:off x="2496146" y="3213111"/>
            <a:ext cx="1768475" cy="800643"/>
            <a:chOff x="0" y="50567"/>
            <a:chExt cx="787131" cy="342900"/>
          </a:xfrm>
        </p:grpSpPr>
        <p:sp>
          <p:nvSpPr>
            <p:cNvPr id="11" name="Left Bracket 10"/>
            <p:cNvSpPr/>
            <p:nvPr/>
          </p:nvSpPr>
          <p:spPr>
            <a:xfrm rot="5400000" flipV="1">
              <a:off x="288783" y="-82685"/>
              <a:ext cx="113935" cy="6915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1"/>
            <p:cNvSpPr txBox="1"/>
            <p:nvPr/>
          </p:nvSpPr>
          <p:spPr>
            <a:xfrm>
              <a:off x="215631" y="50567"/>
              <a:ext cx="571500" cy="342900"/>
            </a:xfrm>
            <a:prstGeom prst="rect">
              <a:avLst/>
            </a:prstGeom>
          </p:spPr>
          <p:txBody>
            <a:bodyPr wrap="square" rtlCol="0"/>
            <a:lstStyle/>
            <a:p>
              <a:pPr marL="0" marR="0">
                <a:spcBef>
                  <a:spcPts val="0"/>
                </a:spcBef>
                <a:spcAft>
                  <a:spcPts val="0"/>
                </a:spcAft>
              </a:pPr>
              <a:r>
                <a:rPr lang="en-US" dirty="0">
                  <a:effectLst/>
                  <a:latin typeface="Times New Roman" charset="0"/>
                  <a:ea typeface="Times New Roman" charset="0"/>
                </a:rPr>
                <a:t> ***</a:t>
              </a:r>
              <a:endParaRPr lang="en-US" sz="2000" dirty="0">
                <a:effectLst/>
                <a:latin typeface="Times New Roman" charset="0"/>
                <a:ea typeface="Calibri" charset="0"/>
              </a:endParaRPr>
            </a:p>
          </p:txBody>
        </p:sp>
      </p:grpSp>
      <p:grpSp>
        <p:nvGrpSpPr>
          <p:cNvPr id="13" name="Group 12"/>
          <p:cNvGrpSpPr/>
          <p:nvPr/>
        </p:nvGrpSpPr>
        <p:grpSpPr>
          <a:xfrm>
            <a:off x="5510027" y="3675101"/>
            <a:ext cx="1432618" cy="575310"/>
            <a:chOff x="0" y="0"/>
            <a:chExt cx="691502" cy="342900"/>
          </a:xfrm>
        </p:grpSpPr>
        <p:sp>
          <p:nvSpPr>
            <p:cNvPr id="14" name="Left Bracket 13"/>
            <p:cNvSpPr/>
            <p:nvPr/>
          </p:nvSpPr>
          <p:spPr>
            <a:xfrm rot="5400000" flipV="1">
              <a:off x="288783" y="-82685"/>
              <a:ext cx="113935" cy="6915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
            <p:cNvSpPr txBox="1"/>
            <p:nvPr/>
          </p:nvSpPr>
          <p:spPr>
            <a:xfrm>
              <a:off x="118549" y="0"/>
              <a:ext cx="571500" cy="342900"/>
            </a:xfrm>
            <a:prstGeom prst="rect">
              <a:avLst/>
            </a:prstGeom>
          </p:spPr>
          <p:txBody>
            <a:bodyPr wrap="square" rtlCol="0"/>
            <a:lstStyle/>
            <a:p>
              <a:pPr marL="0" marR="0">
                <a:spcBef>
                  <a:spcPts val="0"/>
                </a:spcBef>
                <a:spcAft>
                  <a:spcPts val="0"/>
                </a:spcAft>
              </a:pPr>
              <a:r>
                <a:rPr lang="en-US" dirty="0">
                  <a:effectLst/>
                  <a:latin typeface="Times New Roman" charset="0"/>
                  <a:ea typeface="Times New Roman" charset="0"/>
                </a:rPr>
                <a:t>  </a:t>
              </a:r>
              <a:r>
                <a:rPr lang="en-US" dirty="0" smtClean="0">
                  <a:effectLst/>
                  <a:latin typeface="Times New Roman" charset="0"/>
                  <a:ea typeface="Times New Roman" charset="0"/>
                </a:rPr>
                <a:t>   **</a:t>
              </a:r>
              <a:endParaRPr lang="en-US" sz="2000" dirty="0">
                <a:effectLst/>
                <a:latin typeface="Times New Roman" charset="0"/>
                <a:ea typeface="Calibri" charset="0"/>
              </a:endParaRPr>
            </a:p>
          </p:txBody>
        </p:sp>
      </p:grpSp>
      <p:grpSp>
        <p:nvGrpSpPr>
          <p:cNvPr id="16" name="Group 15"/>
          <p:cNvGrpSpPr/>
          <p:nvPr/>
        </p:nvGrpSpPr>
        <p:grpSpPr>
          <a:xfrm>
            <a:off x="8568767" y="1358142"/>
            <a:ext cx="1558454" cy="502806"/>
            <a:chOff x="0" y="-33753"/>
            <a:chExt cx="744116" cy="353786"/>
          </a:xfrm>
        </p:grpSpPr>
        <p:sp>
          <p:nvSpPr>
            <p:cNvPr id="17" name="Left Bracket 16"/>
            <p:cNvSpPr/>
            <p:nvPr/>
          </p:nvSpPr>
          <p:spPr>
            <a:xfrm rot="5400000" flipV="1">
              <a:off x="288783" y="-82685"/>
              <a:ext cx="113935" cy="6915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1"/>
            <p:cNvSpPr txBox="1"/>
            <p:nvPr/>
          </p:nvSpPr>
          <p:spPr>
            <a:xfrm>
              <a:off x="172616" y="-33753"/>
              <a:ext cx="571500" cy="342900"/>
            </a:xfrm>
            <a:prstGeom prst="rect">
              <a:avLst/>
            </a:prstGeom>
          </p:spPr>
          <p:txBody>
            <a:bodyPr wrap="square" rtlCol="0"/>
            <a:lstStyle/>
            <a:p>
              <a:pPr marL="0" marR="0">
                <a:spcBef>
                  <a:spcPts val="0"/>
                </a:spcBef>
                <a:spcAft>
                  <a:spcPts val="0"/>
                </a:spcAft>
              </a:pPr>
              <a:r>
                <a:rPr lang="en-US">
                  <a:effectLst/>
                  <a:latin typeface="Times New Roman" charset="0"/>
                  <a:ea typeface="Times New Roman" charset="0"/>
                </a:rPr>
                <a:t> </a:t>
              </a:r>
              <a:r>
                <a:rPr lang="en-US" smtClean="0">
                  <a:effectLst/>
                  <a:latin typeface="Times New Roman" charset="0"/>
                  <a:ea typeface="Times New Roman" charset="0"/>
                </a:rPr>
                <a:t>  ***</a:t>
              </a:r>
              <a:endParaRPr lang="en-US" sz="2000">
                <a:effectLst/>
                <a:latin typeface="Times New Roman" charset="0"/>
                <a:ea typeface="Calibri" charset="0"/>
              </a:endParaRPr>
            </a:p>
          </p:txBody>
        </p:sp>
      </p:grpSp>
    </p:spTree>
    <p:extLst>
      <p:ext uri="{BB962C8B-B14F-4D97-AF65-F5344CB8AC3E}">
        <p14:creationId xmlns:p14="http://schemas.microsoft.com/office/powerpoint/2010/main" val="2128402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Transition to Adulthood</a:t>
            </a:r>
            <a:endParaRPr lang="en-US" dirty="0"/>
          </a:p>
        </p:txBody>
      </p:sp>
      <p:sp>
        <p:nvSpPr>
          <p:cNvPr id="5" name="Content Placeholder 4"/>
          <p:cNvSpPr>
            <a:spLocks noGrp="1"/>
          </p:cNvSpPr>
          <p:nvPr>
            <p:ph idx="1"/>
          </p:nvPr>
        </p:nvSpPr>
        <p:spPr/>
        <p:txBody>
          <a:bodyPr/>
          <a:lstStyle/>
          <a:p>
            <a:pPr marL="228600" lvl="1">
              <a:spcBef>
                <a:spcPts val="1000"/>
              </a:spcBef>
            </a:pPr>
            <a:r>
              <a:rPr lang="en-US" sz="3200" dirty="0"/>
              <a:t>Increased recognition as a distinct developmental </a:t>
            </a:r>
            <a:r>
              <a:rPr lang="en-US" sz="3200" dirty="0" smtClean="0"/>
              <a:t>period</a:t>
            </a:r>
          </a:p>
          <a:p>
            <a:pPr marL="228600" lvl="1">
              <a:spcBef>
                <a:spcPts val="1000"/>
              </a:spcBef>
            </a:pPr>
            <a:endParaRPr lang="en-US" sz="3200" dirty="0" smtClean="0"/>
          </a:p>
          <a:p>
            <a:pPr marL="228600" lvl="1">
              <a:spcBef>
                <a:spcPts val="1000"/>
              </a:spcBef>
            </a:pPr>
            <a:r>
              <a:rPr lang="en-US" sz="3200" dirty="0" smtClean="0"/>
              <a:t>Diverse paths and outcomes </a:t>
            </a:r>
          </a:p>
          <a:p>
            <a:pPr marL="228600" lvl="1">
              <a:spcBef>
                <a:spcPts val="1000"/>
              </a:spcBef>
            </a:pPr>
            <a:endParaRPr lang="en-US" sz="3200" dirty="0"/>
          </a:p>
          <a:p>
            <a:r>
              <a:rPr lang="en-US" sz="3200" dirty="0" smtClean="0"/>
              <a:t>Critical </a:t>
            </a:r>
            <a:r>
              <a:rPr lang="en-US" sz="3200" dirty="0"/>
              <a:t>juncture</a:t>
            </a:r>
          </a:p>
          <a:p>
            <a:pPr marL="228600" lvl="1">
              <a:spcBef>
                <a:spcPts val="1000"/>
              </a:spcBef>
            </a:pPr>
            <a:endParaRPr lang="en-US" sz="2800" dirty="0"/>
          </a:p>
          <a:p>
            <a:endParaRPr lang="en-US" dirty="0"/>
          </a:p>
        </p:txBody>
      </p:sp>
      <p:pic>
        <p:nvPicPr>
          <p:cNvPr id="6" name="Picture 5"/>
          <p:cNvPicPr>
            <a:picLocks noChangeAspect="1"/>
          </p:cNvPicPr>
          <p:nvPr/>
        </p:nvPicPr>
        <p:blipFill>
          <a:blip r:embed="rId4"/>
          <a:stretch>
            <a:fillRect/>
          </a:stretch>
        </p:blipFill>
        <p:spPr>
          <a:xfrm>
            <a:off x="7080536" y="2979941"/>
            <a:ext cx="4097311" cy="3197022"/>
          </a:xfrm>
          <a:prstGeom prst="rect">
            <a:avLst/>
          </a:prstGeom>
        </p:spPr>
      </p:pic>
    </p:spTree>
    <p:extLst>
      <p:ext uri="{BB962C8B-B14F-4D97-AF65-F5344CB8AC3E}">
        <p14:creationId xmlns:p14="http://schemas.microsoft.com/office/powerpoint/2010/main" val="3531788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Relating to Transition Outcomes</a:t>
            </a:r>
            <a:endParaRPr lang="en-US" b="1" dirty="0"/>
          </a:p>
        </p:txBody>
      </p:sp>
    </p:spTree>
    <p:extLst>
      <p:ext uri="{BB962C8B-B14F-4D97-AF65-F5344CB8AC3E}">
        <p14:creationId xmlns:p14="http://schemas.microsoft.com/office/powerpoint/2010/main" val="159779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Relating to Transition Outcomes</a:t>
            </a:r>
            <a:endParaRPr lang="en-US" b="1" dirty="0"/>
          </a:p>
        </p:txBody>
      </p:sp>
      <p:sp>
        <p:nvSpPr>
          <p:cNvPr id="5" name="Content Placeholder 4"/>
          <p:cNvSpPr>
            <a:spLocks noGrp="1"/>
          </p:cNvSpPr>
          <p:nvPr>
            <p:ph idx="1"/>
          </p:nvPr>
        </p:nvSpPr>
        <p:spPr/>
        <p:txBody>
          <a:bodyPr>
            <a:normAutofit lnSpcReduction="10000"/>
          </a:bodyPr>
          <a:lstStyle/>
          <a:p>
            <a:pPr lvl="0"/>
            <a:r>
              <a:rPr lang="en-US" sz="3200" dirty="0"/>
              <a:t>For ALL young </a:t>
            </a:r>
            <a:r>
              <a:rPr lang="en-US" sz="3200" dirty="0" smtClean="0"/>
              <a:t>adults (TD, ID, ASD): </a:t>
            </a:r>
          </a:p>
          <a:p>
            <a:pPr lvl="0"/>
            <a:endParaRPr lang="en-US" sz="3200" dirty="0" smtClean="0"/>
          </a:p>
          <a:p>
            <a:pPr lvl="1"/>
            <a:r>
              <a:rPr lang="en-US" sz="2800" dirty="0" smtClean="0"/>
              <a:t>higher </a:t>
            </a:r>
            <a:r>
              <a:rPr lang="en-US" sz="2800" dirty="0"/>
              <a:t>levels of internalizing problems </a:t>
            </a:r>
            <a:r>
              <a:rPr lang="en-US" sz="2800" dirty="0" smtClean="0">
                <a:sym typeface="Wingdings"/>
              </a:rPr>
              <a:t> </a:t>
            </a:r>
            <a:r>
              <a:rPr lang="en-US" sz="2800" dirty="0" smtClean="0"/>
              <a:t>lower </a:t>
            </a:r>
            <a:r>
              <a:rPr lang="en-US" sz="2800" dirty="0"/>
              <a:t>quality of life and poorer functional </a:t>
            </a:r>
            <a:r>
              <a:rPr lang="en-US" sz="2800" dirty="0" smtClean="0"/>
              <a:t>outcome</a:t>
            </a:r>
          </a:p>
          <a:p>
            <a:pPr lvl="1"/>
            <a:endParaRPr lang="en-US" sz="2800" dirty="0" smtClean="0"/>
          </a:p>
          <a:p>
            <a:pPr lvl="1"/>
            <a:r>
              <a:rPr lang="en-US" sz="2800" dirty="0" smtClean="0"/>
              <a:t>lower </a:t>
            </a:r>
            <a:r>
              <a:rPr lang="en-US" sz="2800" dirty="0"/>
              <a:t>perceived social support </a:t>
            </a:r>
            <a:r>
              <a:rPr lang="en-US" sz="2800" dirty="0" smtClean="0">
                <a:sym typeface="Wingdings"/>
              </a:rPr>
              <a:t> more likely to fall in </a:t>
            </a:r>
            <a:r>
              <a:rPr lang="en-US" sz="2800" dirty="0" smtClean="0"/>
              <a:t>clinically </a:t>
            </a:r>
            <a:r>
              <a:rPr lang="en-US" sz="2800" dirty="0"/>
              <a:t>elevated range for internalizing </a:t>
            </a:r>
            <a:r>
              <a:rPr lang="en-US" sz="2800" dirty="0" smtClean="0"/>
              <a:t>problems</a:t>
            </a:r>
          </a:p>
          <a:p>
            <a:pPr lvl="1"/>
            <a:endParaRPr lang="en-US" sz="2800" dirty="0"/>
          </a:p>
          <a:p>
            <a:pPr lvl="1"/>
            <a:r>
              <a:rPr lang="en-US" sz="2800" dirty="0" smtClean="0"/>
              <a:t>Having more </a:t>
            </a:r>
            <a:r>
              <a:rPr lang="en-US" sz="2800" dirty="0"/>
              <a:t>people in one’s social support network </a:t>
            </a:r>
            <a:r>
              <a:rPr lang="en-US" sz="2800" dirty="0" smtClean="0">
                <a:sym typeface="Wingdings"/>
              </a:rPr>
              <a:t> </a:t>
            </a:r>
            <a:r>
              <a:rPr lang="en-US" sz="2800" dirty="0" smtClean="0"/>
              <a:t>positive </a:t>
            </a:r>
            <a:r>
              <a:rPr lang="en-US" sz="2800" dirty="0"/>
              <a:t>functional outcomes (e.g., paid employment</a:t>
            </a:r>
            <a:r>
              <a:rPr lang="en-US" sz="2800" dirty="0" smtClean="0"/>
              <a:t>)</a:t>
            </a:r>
            <a:endParaRPr lang="en-US" sz="2800" dirty="0"/>
          </a:p>
          <a:p>
            <a:pPr lvl="1"/>
            <a:endParaRPr lang="en-US" sz="2800" dirty="0"/>
          </a:p>
          <a:p>
            <a:pPr lvl="1"/>
            <a:endParaRPr lang="en-US" sz="2800" dirty="0"/>
          </a:p>
          <a:p>
            <a:endParaRPr lang="en-US" sz="3200" dirty="0" smtClean="0"/>
          </a:p>
          <a:p>
            <a:endParaRPr lang="en-US" sz="3200" dirty="0"/>
          </a:p>
          <a:p>
            <a:endParaRPr lang="en-US" sz="3200" dirty="0"/>
          </a:p>
          <a:p>
            <a:endParaRPr lang="en-US" dirty="0"/>
          </a:p>
        </p:txBody>
      </p:sp>
    </p:spTree>
    <p:extLst>
      <p:ext uri="{BB962C8B-B14F-4D97-AF65-F5344CB8AC3E}">
        <p14:creationId xmlns:p14="http://schemas.microsoft.com/office/powerpoint/2010/main" val="224734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Predicting Transition Outcomes from Adolescence </a:t>
            </a:r>
            <a:endParaRPr lang="en-US" b="1" dirty="0"/>
          </a:p>
        </p:txBody>
      </p:sp>
    </p:spTree>
    <p:extLst>
      <p:ext uri="{BB962C8B-B14F-4D97-AF65-F5344CB8AC3E}">
        <p14:creationId xmlns:p14="http://schemas.microsoft.com/office/powerpoint/2010/main" val="159026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Predicting Transition Outcomes from Adolescence </a:t>
            </a:r>
            <a:endParaRPr lang="en-US" b="1" dirty="0"/>
          </a:p>
        </p:txBody>
      </p:sp>
      <p:sp>
        <p:nvSpPr>
          <p:cNvPr id="5" name="Content Placeholder 4"/>
          <p:cNvSpPr>
            <a:spLocks noGrp="1"/>
          </p:cNvSpPr>
          <p:nvPr>
            <p:ph idx="1"/>
          </p:nvPr>
        </p:nvSpPr>
        <p:spPr/>
        <p:txBody>
          <a:bodyPr>
            <a:normAutofit fontScale="92500" lnSpcReduction="10000"/>
          </a:bodyPr>
          <a:lstStyle/>
          <a:p>
            <a:pPr lvl="0"/>
            <a:r>
              <a:rPr lang="en-US" sz="3200" dirty="0"/>
              <a:t>For ALL young </a:t>
            </a:r>
            <a:r>
              <a:rPr lang="en-US" sz="3200" dirty="0" smtClean="0"/>
              <a:t>adults (TD, ID, ASD): </a:t>
            </a:r>
          </a:p>
          <a:p>
            <a:pPr lvl="0"/>
            <a:endParaRPr lang="en-US" sz="3200" dirty="0" smtClean="0"/>
          </a:p>
          <a:p>
            <a:pPr lvl="1"/>
            <a:r>
              <a:rPr lang="en-US" sz="2800" dirty="0" smtClean="0"/>
              <a:t>Adolescents with higher hope </a:t>
            </a:r>
            <a:r>
              <a:rPr lang="en-US" sz="2800" dirty="0" smtClean="0">
                <a:sym typeface="Wingdings"/>
              </a:rPr>
              <a:t> fewer mental health problems AND greater perceived social support</a:t>
            </a:r>
          </a:p>
          <a:p>
            <a:pPr lvl="1"/>
            <a:endParaRPr lang="en-US" sz="2800" dirty="0" smtClean="0">
              <a:sym typeface="Wingdings"/>
            </a:endParaRPr>
          </a:p>
          <a:p>
            <a:pPr lvl="1"/>
            <a:r>
              <a:rPr lang="en-US" sz="2800" dirty="0" smtClean="0"/>
              <a:t>Being bullied in adolescence </a:t>
            </a:r>
            <a:r>
              <a:rPr lang="en-US" sz="2800" dirty="0" smtClean="0">
                <a:sym typeface="Wingdings"/>
              </a:rPr>
              <a:t> greater mental health problems</a:t>
            </a:r>
          </a:p>
          <a:p>
            <a:pPr lvl="1"/>
            <a:endParaRPr lang="en-US" sz="2800" dirty="0">
              <a:sym typeface="Wingdings"/>
            </a:endParaRPr>
          </a:p>
          <a:p>
            <a:pPr lvl="1"/>
            <a:r>
              <a:rPr lang="en-US" sz="2800" dirty="0" smtClean="0"/>
              <a:t>Negative </a:t>
            </a:r>
            <a:r>
              <a:rPr lang="en-US" sz="2800" dirty="0"/>
              <a:t>parenting </a:t>
            </a:r>
            <a:r>
              <a:rPr lang="en-US" sz="2800" dirty="0" smtClean="0"/>
              <a:t>behaviors </a:t>
            </a:r>
            <a:r>
              <a:rPr lang="en-US" sz="2800" dirty="0" smtClean="0">
                <a:sym typeface="Wingdings"/>
              </a:rPr>
              <a:t> </a:t>
            </a:r>
            <a:r>
              <a:rPr lang="en-US" sz="2800" dirty="0" smtClean="0"/>
              <a:t>greater mental health problems </a:t>
            </a:r>
          </a:p>
          <a:p>
            <a:pPr lvl="1"/>
            <a:endParaRPr lang="en-US" sz="2800" dirty="0"/>
          </a:p>
          <a:p>
            <a:pPr lvl="1"/>
            <a:r>
              <a:rPr lang="en-US" sz="2800" dirty="0" smtClean="0"/>
              <a:t>Behavior Problems </a:t>
            </a:r>
            <a:r>
              <a:rPr lang="en-US" sz="2800" dirty="0" smtClean="0">
                <a:sym typeface="Wingdings"/>
              </a:rPr>
              <a:t> </a:t>
            </a:r>
            <a:r>
              <a:rPr lang="en-US" sz="2800" dirty="0" smtClean="0"/>
              <a:t>significantly </a:t>
            </a:r>
            <a:r>
              <a:rPr lang="en-US" sz="2800" dirty="0"/>
              <a:t>fewer family members in their young adult social support networks. </a:t>
            </a:r>
          </a:p>
          <a:p>
            <a:endParaRPr lang="en-US" sz="3200" dirty="0" smtClean="0"/>
          </a:p>
          <a:p>
            <a:endParaRPr lang="en-US" sz="3200" dirty="0"/>
          </a:p>
          <a:p>
            <a:endParaRPr lang="en-US" sz="3200" dirty="0"/>
          </a:p>
          <a:p>
            <a:endParaRPr lang="en-US" dirty="0"/>
          </a:p>
        </p:txBody>
      </p:sp>
    </p:spTree>
    <p:extLst>
      <p:ext uri="{BB962C8B-B14F-4D97-AF65-F5344CB8AC3E}">
        <p14:creationId xmlns:p14="http://schemas.microsoft.com/office/powerpoint/2010/main" val="1457322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Putting it all together</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a:bodyPr>
          <a:lstStyle/>
          <a:p>
            <a:pPr marL="514350" indent="-514350">
              <a:buFont typeface="+mj-lt"/>
              <a:buAutoNum type="arabicPeriod"/>
            </a:pPr>
            <a:r>
              <a:rPr lang="en-US" sz="3200" dirty="0" smtClean="0">
                <a:solidFill>
                  <a:schemeClr val="accent4"/>
                </a:solidFill>
              </a:rPr>
              <a:t>Young adults with IDD continue to be vulnerable in the transition to adulthood period </a:t>
            </a:r>
          </a:p>
          <a:p>
            <a:pPr marL="514350" indent="-514350">
              <a:buFont typeface="+mj-lt"/>
              <a:buAutoNum type="arabicPeriod"/>
            </a:pPr>
            <a:endParaRPr lang="en-US" sz="3200" dirty="0">
              <a:solidFill>
                <a:schemeClr val="accent4"/>
              </a:solidFill>
            </a:endParaRPr>
          </a:p>
          <a:p>
            <a:pPr marL="514350" indent="-514350">
              <a:buFont typeface="+mj-lt"/>
              <a:buAutoNum type="arabicPeriod"/>
            </a:pPr>
            <a:r>
              <a:rPr lang="en-US" sz="3200" dirty="0" smtClean="0">
                <a:solidFill>
                  <a:schemeClr val="accent4"/>
                </a:solidFill>
              </a:rPr>
              <a:t>Relationships and Mental Health matter</a:t>
            </a:r>
          </a:p>
          <a:p>
            <a:pPr marL="514350" indent="-514350">
              <a:buFont typeface="+mj-lt"/>
              <a:buAutoNum type="arabicPeriod"/>
            </a:pPr>
            <a:endParaRPr lang="en-US" sz="3200" dirty="0">
              <a:solidFill>
                <a:schemeClr val="accent4"/>
              </a:solidFill>
            </a:endParaRPr>
          </a:p>
          <a:p>
            <a:pPr marL="514350" indent="-514350">
              <a:buFont typeface="+mj-lt"/>
              <a:buAutoNum type="arabicPeriod"/>
            </a:pPr>
            <a:r>
              <a:rPr lang="en-US" sz="3200" dirty="0" smtClean="0">
                <a:solidFill>
                  <a:schemeClr val="accent4"/>
                </a:solidFill>
              </a:rPr>
              <a:t>Universal Processes across </a:t>
            </a:r>
            <a:r>
              <a:rPr lang="en-US" sz="3200" dirty="0" err="1" smtClean="0">
                <a:solidFill>
                  <a:schemeClr val="accent4"/>
                </a:solidFill>
              </a:rPr>
              <a:t>neurodiverse</a:t>
            </a:r>
            <a:r>
              <a:rPr lang="en-US" sz="3200" dirty="0" smtClean="0">
                <a:solidFill>
                  <a:schemeClr val="accent4"/>
                </a:solidFill>
              </a:rPr>
              <a:t> groups</a:t>
            </a:r>
            <a:r>
              <a:rPr lang="en-US" dirty="0">
                <a:solidFill>
                  <a:schemeClr val="accent4"/>
                </a:solidFill>
              </a:rPr>
              <a:t/>
            </a:r>
            <a:br>
              <a:rPr lang="en-US" dirty="0">
                <a:solidFill>
                  <a:schemeClr val="accent4"/>
                </a:solidFill>
              </a:rPr>
            </a:br>
            <a:endParaRPr lang="en-US" dirty="0" smtClean="0"/>
          </a:p>
        </p:txBody>
      </p:sp>
    </p:spTree>
    <p:extLst>
      <p:ext uri="{BB962C8B-B14F-4D97-AF65-F5344CB8AC3E}">
        <p14:creationId xmlns:p14="http://schemas.microsoft.com/office/powerpoint/2010/main" val="217589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Putting it all together</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fontScale="92500" lnSpcReduction="10000"/>
          </a:bodyPr>
          <a:lstStyle/>
          <a:p>
            <a:pPr marL="514350" indent="-514350">
              <a:buFont typeface="+mj-lt"/>
              <a:buAutoNum type="arabicPeriod"/>
            </a:pPr>
            <a:r>
              <a:rPr lang="en-US" sz="3200" dirty="0" smtClean="0">
                <a:solidFill>
                  <a:schemeClr val="accent4"/>
                </a:solidFill>
              </a:rPr>
              <a:t>Young adults with IDD continue to be vulnerable in the transition to adulthood period </a:t>
            </a:r>
          </a:p>
          <a:p>
            <a:pPr marL="514350" indent="-514350">
              <a:buFont typeface="+mj-lt"/>
              <a:buAutoNum type="arabicPeriod"/>
            </a:pPr>
            <a:endParaRPr lang="en-US" sz="3200" dirty="0">
              <a:solidFill>
                <a:schemeClr val="accent4"/>
              </a:solidFill>
            </a:endParaRPr>
          </a:p>
          <a:p>
            <a:pPr marL="514350" indent="-514350">
              <a:buFont typeface="+mj-lt"/>
              <a:buAutoNum type="arabicPeriod"/>
            </a:pPr>
            <a:r>
              <a:rPr lang="en-US" sz="3200" dirty="0" smtClean="0">
                <a:solidFill>
                  <a:schemeClr val="accent4"/>
                </a:solidFill>
              </a:rPr>
              <a:t>Relationships and Mental Health matter</a:t>
            </a:r>
          </a:p>
          <a:p>
            <a:pPr marL="514350" indent="-514350">
              <a:buFont typeface="+mj-lt"/>
              <a:buAutoNum type="arabicPeriod"/>
            </a:pPr>
            <a:endParaRPr lang="en-US" sz="3200" dirty="0">
              <a:solidFill>
                <a:schemeClr val="accent4"/>
              </a:solidFill>
            </a:endParaRPr>
          </a:p>
          <a:p>
            <a:pPr marL="514350" indent="-514350">
              <a:buFont typeface="+mj-lt"/>
              <a:buAutoNum type="arabicPeriod"/>
            </a:pPr>
            <a:r>
              <a:rPr lang="en-US" sz="3200" dirty="0" smtClean="0">
                <a:solidFill>
                  <a:schemeClr val="accent4"/>
                </a:solidFill>
              </a:rPr>
              <a:t>Universal Processes across </a:t>
            </a:r>
            <a:r>
              <a:rPr lang="en-US" sz="3200" dirty="0" err="1" smtClean="0">
                <a:solidFill>
                  <a:schemeClr val="accent4"/>
                </a:solidFill>
              </a:rPr>
              <a:t>neurodiverse</a:t>
            </a:r>
            <a:r>
              <a:rPr lang="en-US" sz="3200" dirty="0" smtClean="0">
                <a:solidFill>
                  <a:schemeClr val="accent4"/>
                </a:solidFill>
              </a:rPr>
              <a:t> groups</a:t>
            </a:r>
          </a:p>
          <a:p>
            <a:pPr marL="514350" indent="-514350">
              <a:buFont typeface="+mj-lt"/>
              <a:buAutoNum type="arabicPeriod"/>
            </a:pPr>
            <a:endParaRPr lang="en-US" sz="3200" dirty="0">
              <a:solidFill>
                <a:schemeClr val="accent4"/>
              </a:solidFill>
            </a:endParaRPr>
          </a:p>
          <a:p>
            <a:pPr marL="514350" indent="-514350">
              <a:buFont typeface="+mj-lt"/>
              <a:buAutoNum type="arabicPeriod"/>
            </a:pPr>
            <a:r>
              <a:rPr lang="en-US" sz="3200" dirty="0" smtClean="0">
                <a:solidFill>
                  <a:schemeClr val="accent4"/>
                </a:solidFill>
              </a:rPr>
              <a:t>Poor outcomes may be a culmination of multiple risk factors</a:t>
            </a:r>
            <a:r>
              <a:rPr lang="en-US" dirty="0">
                <a:solidFill>
                  <a:schemeClr val="accent4"/>
                </a:solidFill>
              </a:rPr>
              <a:t/>
            </a:r>
            <a:br>
              <a:rPr lang="en-US" dirty="0">
                <a:solidFill>
                  <a:schemeClr val="accent4"/>
                </a:solidFill>
              </a:rPr>
            </a:br>
            <a:endParaRPr lang="en-US" dirty="0" smtClean="0"/>
          </a:p>
        </p:txBody>
      </p:sp>
    </p:spTree>
    <p:extLst>
      <p:ext uri="{BB962C8B-B14F-4D97-AF65-F5344CB8AC3E}">
        <p14:creationId xmlns:p14="http://schemas.microsoft.com/office/powerpoint/2010/main" val="1990045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Putting it all together</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fontScale="85000" lnSpcReduction="20000"/>
          </a:bodyPr>
          <a:lstStyle/>
          <a:p>
            <a:pPr marL="514350" indent="-514350">
              <a:buFont typeface="+mj-lt"/>
              <a:buAutoNum type="arabicPeriod"/>
            </a:pPr>
            <a:r>
              <a:rPr lang="en-US" sz="3200" dirty="0" smtClean="0">
                <a:solidFill>
                  <a:schemeClr val="accent4"/>
                </a:solidFill>
              </a:rPr>
              <a:t>Young adults with IDD continue to be vulnerable in the transition to adulthood period </a:t>
            </a:r>
          </a:p>
          <a:p>
            <a:pPr marL="514350" indent="-514350">
              <a:buFont typeface="+mj-lt"/>
              <a:buAutoNum type="arabicPeriod"/>
            </a:pPr>
            <a:endParaRPr lang="en-US" sz="3200" dirty="0">
              <a:solidFill>
                <a:schemeClr val="accent4"/>
              </a:solidFill>
            </a:endParaRPr>
          </a:p>
          <a:p>
            <a:pPr marL="514350" indent="-514350">
              <a:buFont typeface="+mj-lt"/>
              <a:buAutoNum type="arabicPeriod"/>
            </a:pPr>
            <a:r>
              <a:rPr lang="en-US" sz="3200" dirty="0" smtClean="0">
                <a:solidFill>
                  <a:schemeClr val="accent4"/>
                </a:solidFill>
              </a:rPr>
              <a:t>Relationships and Mental Health matter</a:t>
            </a:r>
          </a:p>
          <a:p>
            <a:pPr marL="514350" indent="-514350">
              <a:buFont typeface="+mj-lt"/>
              <a:buAutoNum type="arabicPeriod"/>
            </a:pPr>
            <a:endParaRPr lang="en-US" sz="3200" dirty="0">
              <a:solidFill>
                <a:schemeClr val="accent4"/>
              </a:solidFill>
            </a:endParaRPr>
          </a:p>
          <a:p>
            <a:pPr marL="514350" indent="-514350">
              <a:buFont typeface="+mj-lt"/>
              <a:buAutoNum type="arabicPeriod"/>
            </a:pPr>
            <a:r>
              <a:rPr lang="en-US" sz="3200" dirty="0" smtClean="0">
                <a:solidFill>
                  <a:schemeClr val="accent4"/>
                </a:solidFill>
              </a:rPr>
              <a:t>Universal Processes across </a:t>
            </a:r>
            <a:r>
              <a:rPr lang="en-US" sz="3200" dirty="0" err="1" smtClean="0">
                <a:solidFill>
                  <a:schemeClr val="accent4"/>
                </a:solidFill>
              </a:rPr>
              <a:t>neurodiverse</a:t>
            </a:r>
            <a:r>
              <a:rPr lang="en-US" sz="3200" dirty="0" smtClean="0">
                <a:solidFill>
                  <a:schemeClr val="accent4"/>
                </a:solidFill>
              </a:rPr>
              <a:t> groups</a:t>
            </a:r>
          </a:p>
          <a:p>
            <a:pPr marL="514350" indent="-514350">
              <a:buFont typeface="+mj-lt"/>
              <a:buAutoNum type="arabicPeriod"/>
            </a:pPr>
            <a:endParaRPr lang="en-US" sz="3200" dirty="0">
              <a:solidFill>
                <a:schemeClr val="accent4"/>
              </a:solidFill>
            </a:endParaRPr>
          </a:p>
          <a:p>
            <a:pPr marL="514350" indent="-514350">
              <a:buFont typeface="+mj-lt"/>
              <a:buAutoNum type="arabicPeriod"/>
            </a:pPr>
            <a:r>
              <a:rPr lang="en-US" sz="3200" dirty="0" smtClean="0">
                <a:solidFill>
                  <a:schemeClr val="accent4"/>
                </a:solidFill>
              </a:rPr>
              <a:t>Poor outcomes may be a culmination of multiple risk factors</a:t>
            </a:r>
            <a:endParaRPr lang="en-US" sz="3200" dirty="0">
              <a:solidFill>
                <a:schemeClr val="accent4"/>
              </a:solidFill>
            </a:endParaRPr>
          </a:p>
          <a:p>
            <a:pPr marL="514350" indent="-514350">
              <a:buFont typeface="+mj-lt"/>
              <a:buAutoNum type="arabicPeriod"/>
            </a:pPr>
            <a:endParaRPr lang="en-US" sz="3200" dirty="0" smtClean="0">
              <a:solidFill>
                <a:schemeClr val="accent4"/>
              </a:solidFill>
            </a:endParaRPr>
          </a:p>
          <a:p>
            <a:pPr marL="514350" indent="-514350">
              <a:buFont typeface="+mj-lt"/>
              <a:buAutoNum type="arabicPeriod"/>
            </a:pPr>
            <a:r>
              <a:rPr lang="en-US" sz="3200" dirty="0" smtClean="0">
                <a:solidFill>
                  <a:schemeClr val="accent4"/>
                </a:solidFill>
              </a:rPr>
              <a:t>Need for effective and accessible interventions</a:t>
            </a:r>
            <a:r>
              <a:rPr lang="en-US" dirty="0">
                <a:solidFill>
                  <a:schemeClr val="accent4"/>
                </a:solidFill>
              </a:rPr>
              <a:t/>
            </a:r>
            <a:br>
              <a:rPr lang="en-US" dirty="0">
                <a:solidFill>
                  <a:schemeClr val="accent4"/>
                </a:solidFill>
              </a:rPr>
            </a:br>
            <a:endParaRPr lang="en-US" dirty="0" smtClean="0"/>
          </a:p>
        </p:txBody>
      </p:sp>
    </p:spTree>
    <p:extLst>
      <p:ext uri="{BB962C8B-B14F-4D97-AF65-F5344CB8AC3E}">
        <p14:creationId xmlns:p14="http://schemas.microsoft.com/office/powerpoint/2010/main" val="1073727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Takeaways in Young Adulthood</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lstStyle/>
          <a:p>
            <a:r>
              <a:rPr lang="en-US" sz="3200" dirty="0" smtClean="0">
                <a:solidFill>
                  <a:schemeClr val="accent4"/>
                </a:solidFill>
              </a:rPr>
              <a:t>Mental </a:t>
            </a:r>
            <a:r>
              <a:rPr lang="en-US" sz="3200" dirty="0">
                <a:solidFill>
                  <a:schemeClr val="accent4"/>
                </a:solidFill>
              </a:rPr>
              <a:t>h</a:t>
            </a:r>
            <a:r>
              <a:rPr lang="en-US" sz="3200" dirty="0" smtClean="0">
                <a:solidFill>
                  <a:schemeClr val="accent4"/>
                </a:solidFill>
              </a:rPr>
              <a:t>ealth problems, especially internalizing problems (e.g., depression and anxiety), are interfering </a:t>
            </a:r>
          </a:p>
          <a:p>
            <a:pPr lvl="1"/>
            <a:endParaRPr lang="en-US" sz="2800" dirty="0">
              <a:solidFill>
                <a:schemeClr val="accent4"/>
              </a:solidFill>
            </a:endParaRPr>
          </a:p>
          <a:p>
            <a:pPr lvl="1"/>
            <a:r>
              <a:rPr lang="en-US" sz="2800" dirty="0" smtClean="0">
                <a:solidFill>
                  <a:schemeClr val="accent4"/>
                </a:solidFill>
              </a:rPr>
              <a:t>Monitoring of well-being</a:t>
            </a:r>
          </a:p>
          <a:p>
            <a:pPr lvl="1"/>
            <a:endParaRPr lang="en-US" sz="2800" dirty="0" smtClean="0">
              <a:solidFill>
                <a:schemeClr val="accent4"/>
              </a:solidFill>
            </a:endParaRPr>
          </a:p>
          <a:p>
            <a:pPr lvl="1"/>
            <a:r>
              <a:rPr lang="en-US" sz="2800" dirty="0" smtClean="0">
                <a:solidFill>
                  <a:schemeClr val="accent4"/>
                </a:solidFill>
              </a:rPr>
              <a:t>Seeking mental health treatment </a:t>
            </a:r>
            <a:r>
              <a:rPr lang="en-US" dirty="0">
                <a:solidFill>
                  <a:schemeClr val="accent4"/>
                </a:solidFill>
              </a:rPr>
              <a:t/>
            </a:r>
            <a:br>
              <a:rPr lang="en-US" dirty="0">
                <a:solidFill>
                  <a:schemeClr val="accent4"/>
                </a:solidFill>
              </a:rPr>
            </a:br>
            <a:endParaRPr lang="en-US" dirty="0" smtClean="0"/>
          </a:p>
        </p:txBody>
      </p:sp>
    </p:spTree>
    <p:extLst>
      <p:ext uri="{BB962C8B-B14F-4D97-AF65-F5344CB8AC3E}">
        <p14:creationId xmlns:p14="http://schemas.microsoft.com/office/powerpoint/2010/main" val="210087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Takeaways in Young Adulthood</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lstStyle/>
          <a:p>
            <a:r>
              <a:rPr lang="en-US" sz="3200" dirty="0" smtClean="0">
                <a:solidFill>
                  <a:schemeClr val="accent4"/>
                </a:solidFill>
              </a:rPr>
              <a:t>Social support is important, both in terms of the size of one’s network and one’s perceptions of it</a:t>
            </a:r>
          </a:p>
          <a:p>
            <a:endParaRPr lang="en-US" sz="3200" dirty="0">
              <a:solidFill>
                <a:schemeClr val="accent4"/>
              </a:solidFill>
            </a:endParaRPr>
          </a:p>
          <a:p>
            <a:pPr lvl="1"/>
            <a:r>
              <a:rPr lang="en-US" sz="2800" dirty="0" smtClean="0">
                <a:solidFill>
                  <a:schemeClr val="accent4"/>
                </a:solidFill>
              </a:rPr>
              <a:t>Social Groups, Social Skills Programs</a:t>
            </a:r>
          </a:p>
          <a:p>
            <a:pPr lvl="1"/>
            <a:endParaRPr lang="en-US" sz="2800" dirty="0">
              <a:solidFill>
                <a:schemeClr val="accent4"/>
              </a:solidFill>
            </a:endParaRPr>
          </a:p>
          <a:p>
            <a:pPr lvl="1"/>
            <a:r>
              <a:rPr lang="en-US" sz="2800" dirty="0" smtClean="0">
                <a:solidFill>
                  <a:schemeClr val="accent4"/>
                </a:solidFill>
              </a:rPr>
              <a:t>Establishing and maintaining connections</a:t>
            </a:r>
            <a:r>
              <a:rPr lang="en-US" dirty="0">
                <a:solidFill>
                  <a:schemeClr val="accent4"/>
                </a:solidFill>
              </a:rPr>
              <a:t/>
            </a:r>
            <a:br>
              <a:rPr lang="en-US" dirty="0">
                <a:solidFill>
                  <a:schemeClr val="accent4"/>
                </a:solidFill>
              </a:rPr>
            </a:br>
            <a:endParaRPr lang="en-US" dirty="0" smtClean="0"/>
          </a:p>
        </p:txBody>
      </p:sp>
    </p:spTree>
    <p:extLst>
      <p:ext uri="{BB962C8B-B14F-4D97-AF65-F5344CB8AC3E}">
        <p14:creationId xmlns:p14="http://schemas.microsoft.com/office/powerpoint/2010/main" val="763975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Takeaways in Adolescence </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a:bodyPr>
          <a:lstStyle/>
          <a:p>
            <a:r>
              <a:rPr lang="en-US" sz="3200" b="1" dirty="0" smtClean="0">
                <a:solidFill>
                  <a:schemeClr val="accent4"/>
                </a:solidFill>
              </a:rPr>
              <a:t>Hope</a:t>
            </a:r>
          </a:p>
          <a:p>
            <a:endParaRPr lang="en-US" sz="3200" b="1" dirty="0" smtClean="0">
              <a:solidFill>
                <a:schemeClr val="accent4"/>
              </a:solidFill>
            </a:endParaRPr>
          </a:p>
          <a:p>
            <a:pPr lvl="1"/>
            <a:r>
              <a:rPr lang="en-US" sz="2800" dirty="0" smtClean="0">
                <a:solidFill>
                  <a:schemeClr val="accent4"/>
                </a:solidFill>
              </a:rPr>
              <a:t>Help your child to see that there are multiple solutions to a problem </a:t>
            </a:r>
            <a:r>
              <a:rPr lang="mr-IN" sz="2800" dirty="0" smtClean="0">
                <a:solidFill>
                  <a:schemeClr val="accent4"/>
                </a:solidFill>
              </a:rPr>
              <a:t>–</a:t>
            </a:r>
            <a:r>
              <a:rPr lang="en-US" sz="2800" dirty="0" smtClean="0">
                <a:solidFill>
                  <a:schemeClr val="accent4"/>
                </a:solidFill>
              </a:rPr>
              <a:t> brain storm different ways to solve it with them</a:t>
            </a:r>
          </a:p>
          <a:p>
            <a:pPr lvl="1"/>
            <a:endParaRPr lang="en-US" sz="2800" dirty="0" smtClean="0">
              <a:solidFill>
                <a:schemeClr val="accent4"/>
              </a:solidFill>
            </a:endParaRPr>
          </a:p>
          <a:p>
            <a:pPr lvl="1"/>
            <a:r>
              <a:rPr lang="en-US" sz="2800" dirty="0" smtClean="0">
                <a:solidFill>
                  <a:schemeClr val="accent4"/>
                </a:solidFill>
              </a:rPr>
              <a:t>Support your child to take action toward their goals </a:t>
            </a:r>
            <a:r>
              <a:rPr lang="mr-IN" sz="2800" dirty="0" smtClean="0">
                <a:solidFill>
                  <a:schemeClr val="accent4"/>
                </a:solidFill>
              </a:rPr>
              <a:t>–</a:t>
            </a:r>
            <a:r>
              <a:rPr lang="en-US" sz="2800" dirty="0" smtClean="0">
                <a:solidFill>
                  <a:schemeClr val="accent4"/>
                </a:solidFill>
              </a:rPr>
              <a:t> break it down into small steps that will build a sense of accomplishment</a:t>
            </a:r>
            <a:endParaRPr lang="en-US" sz="3600" dirty="0">
              <a:solidFill>
                <a:schemeClr val="accent4"/>
              </a:solidFill>
            </a:endParaRPr>
          </a:p>
        </p:txBody>
      </p:sp>
    </p:spTree>
    <p:extLst>
      <p:ext uri="{BB962C8B-B14F-4D97-AF65-F5344CB8AC3E}">
        <p14:creationId xmlns:p14="http://schemas.microsoft.com/office/powerpoint/2010/main" val="390377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Transition Outcomes For Persons with </a:t>
            </a:r>
            <a:r>
              <a:rPr lang="en-US" dirty="0" smtClean="0"/>
              <a:t>IDD </a:t>
            </a:r>
            <a:endParaRPr lang="en-US" dirty="0"/>
          </a:p>
        </p:txBody>
      </p:sp>
      <p:sp>
        <p:nvSpPr>
          <p:cNvPr id="5" name="Content Placeholder 4"/>
          <p:cNvSpPr>
            <a:spLocks noGrp="1"/>
          </p:cNvSpPr>
          <p:nvPr>
            <p:ph idx="1"/>
          </p:nvPr>
        </p:nvSpPr>
        <p:spPr>
          <a:xfrm>
            <a:off x="4678680" y="1690688"/>
            <a:ext cx="7125393" cy="4351338"/>
          </a:xfrm>
        </p:spPr>
        <p:txBody>
          <a:bodyPr>
            <a:normAutofit/>
          </a:bodyPr>
          <a:lstStyle/>
          <a:p>
            <a:pPr marL="228600" lvl="1">
              <a:spcBef>
                <a:spcPts val="1000"/>
              </a:spcBef>
            </a:pPr>
            <a:endParaRPr lang="en-US" sz="3200" dirty="0" smtClean="0"/>
          </a:p>
          <a:p>
            <a:pPr marL="228600" lvl="1">
              <a:spcBef>
                <a:spcPts val="1000"/>
              </a:spcBef>
            </a:pPr>
            <a:r>
              <a:rPr lang="en-US" sz="3200" dirty="0" smtClean="0"/>
              <a:t>The </a:t>
            </a:r>
            <a:r>
              <a:rPr lang="en-US" sz="3200" dirty="0"/>
              <a:t>service </a:t>
            </a:r>
            <a:r>
              <a:rPr lang="en-US" sz="3200" dirty="0" smtClean="0"/>
              <a:t>cliff</a:t>
            </a:r>
          </a:p>
          <a:p>
            <a:pPr marL="228600" lvl="1">
              <a:spcBef>
                <a:spcPts val="1000"/>
              </a:spcBef>
            </a:pPr>
            <a:endParaRPr lang="en-US" sz="3200" dirty="0" smtClean="0"/>
          </a:p>
          <a:p>
            <a:endParaRPr lang="en-US" sz="3200" dirty="0"/>
          </a:p>
        </p:txBody>
      </p:sp>
      <p:pic>
        <p:nvPicPr>
          <p:cNvPr id="7" name="Picture 6"/>
          <p:cNvPicPr>
            <a:picLocks noChangeAspect="1"/>
          </p:cNvPicPr>
          <p:nvPr/>
        </p:nvPicPr>
        <p:blipFill rotWithShape="1">
          <a:blip r:embed="rId4"/>
          <a:srcRect b="7318"/>
          <a:stretch/>
        </p:blipFill>
        <p:spPr>
          <a:xfrm>
            <a:off x="970280" y="1918866"/>
            <a:ext cx="3708400" cy="3295754"/>
          </a:xfrm>
          <a:prstGeom prst="rect">
            <a:avLst/>
          </a:prstGeom>
        </p:spPr>
      </p:pic>
    </p:spTree>
    <p:extLst>
      <p:ext uri="{BB962C8B-B14F-4D97-AF65-F5344CB8AC3E}">
        <p14:creationId xmlns:p14="http://schemas.microsoft.com/office/powerpoint/2010/main" val="1388774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Takeaways in Adolescence </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a:bodyPr>
          <a:lstStyle/>
          <a:p>
            <a:r>
              <a:rPr lang="en-US" sz="3200" b="1" dirty="0" smtClean="0">
                <a:solidFill>
                  <a:schemeClr val="accent4"/>
                </a:solidFill>
              </a:rPr>
              <a:t>Hope</a:t>
            </a:r>
          </a:p>
          <a:p>
            <a:endParaRPr lang="en-US" sz="3600" dirty="0" smtClean="0">
              <a:solidFill>
                <a:schemeClr val="accent4"/>
              </a:solidFill>
            </a:endParaRPr>
          </a:p>
          <a:p>
            <a:r>
              <a:rPr lang="en-US" sz="3200" dirty="0" smtClean="0">
                <a:solidFill>
                  <a:schemeClr val="accent4"/>
                </a:solidFill>
              </a:rPr>
              <a:t>Bullying</a:t>
            </a:r>
            <a:r>
              <a:rPr lang="en-US" sz="3600" dirty="0">
                <a:solidFill>
                  <a:schemeClr val="accent4"/>
                </a:solidFill>
              </a:rPr>
              <a:t/>
            </a:r>
            <a:br>
              <a:rPr lang="en-US" sz="3600" dirty="0">
                <a:solidFill>
                  <a:schemeClr val="accent4"/>
                </a:solidFill>
              </a:rPr>
            </a:br>
            <a:endParaRPr lang="en-US" sz="3200" b="1" dirty="0" smtClean="0">
              <a:solidFill>
                <a:schemeClr val="accent4"/>
              </a:solidFill>
            </a:endParaRPr>
          </a:p>
        </p:txBody>
      </p:sp>
    </p:spTree>
    <p:extLst>
      <p:ext uri="{BB962C8B-B14F-4D97-AF65-F5344CB8AC3E}">
        <p14:creationId xmlns:p14="http://schemas.microsoft.com/office/powerpoint/2010/main" val="1733904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Takeaways in Adolescence </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a:bodyPr>
          <a:lstStyle/>
          <a:p>
            <a:r>
              <a:rPr lang="en-US" sz="3200" b="1" dirty="0" smtClean="0">
                <a:solidFill>
                  <a:schemeClr val="accent4"/>
                </a:solidFill>
              </a:rPr>
              <a:t>Hope</a:t>
            </a:r>
          </a:p>
          <a:p>
            <a:endParaRPr lang="en-US" sz="3600" dirty="0" smtClean="0">
              <a:solidFill>
                <a:schemeClr val="accent4"/>
              </a:solidFill>
            </a:endParaRPr>
          </a:p>
          <a:p>
            <a:r>
              <a:rPr lang="en-US" sz="3200" dirty="0" smtClean="0">
                <a:solidFill>
                  <a:schemeClr val="accent4"/>
                </a:solidFill>
              </a:rPr>
              <a:t>Bullying</a:t>
            </a:r>
          </a:p>
          <a:p>
            <a:endParaRPr lang="en-US" sz="3200" dirty="0">
              <a:solidFill>
                <a:schemeClr val="accent4"/>
              </a:solidFill>
            </a:endParaRPr>
          </a:p>
          <a:p>
            <a:r>
              <a:rPr lang="en-US" sz="3200" dirty="0" smtClean="0">
                <a:solidFill>
                  <a:schemeClr val="accent4"/>
                </a:solidFill>
              </a:rPr>
              <a:t>Negative Parenting</a:t>
            </a:r>
            <a:r>
              <a:rPr lang="en-US" sz="3600" dirty="0">
                <a:solidFill>
                  <a:schemeClr val="accent4"/>
                </a:solidFill>
              </a:rPr>
              <a:t/>
            </a:r>
            <a:br>
              <a:rPr lang="en-US" sz="3600" dirty="0">
                <a:solidFill>
                  <a:schemeClr val="accent4"/>
                </a:solidFill>
              </a:rPr>
            </a:br>
            <a:endParaRPr lang="en-US" sz="3200" b="1" dirty="0" smtClean="0">
              <a:solidFill>
                <a:schemeClr val="accent4"/>
              </a:solidFill>
            </a:endParaRPr>
          </a:p>
        </p:txBody>
      </p:sp>
    </p:spTree>
    <p:extLst>
      <p:ext uri="{BB962C8B-B14F-4D97-AF65-F5344CB8AC3E}">
        <p14:creationId xmlns:p14="http://schemas.microsoft.com/office/powerpoint/2010/main" val="227679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bg1"/>
                </a:solidFill>
              </a:rPr>
              <a:t>Takeaways in Adolescence </a:t>
            </a:r>
            <a:endParaRPr lang="en-US" sz="4000" dirty="0"/>
          </a:p>
        </p:txBody>
      </p:sp>
      <p:sp>
        <p:nvSpPr>
          <p:cNvPr id="3" name="Subtitle 2">
            <a:extLst>
              <a:ext uri="{FF2B5EF4-FFF2-40B4-BE49-F238E27FC236}">
                <a16:creationId xmlns="" xmlns:a16="http://schemas.microsoft.com/office/drawing/2014/main" id="{39D38793-F029-4441-BC88-768FEB2A545F}"/>
              </a:ext>
            </a:extLst>
          </p:cNvPr>
          <p:cNvSpPr>
            <a:spLocks noGrp="1"/>
          </p:cNvSpPr>
          <p:nvPr>
            <p:ph idx="1"/>
          </p:nvPr>
        </p:nvSpPr>
        <p:spPr/>
        <p:txBody>
          <a:bodyPr>
            <a:normAutofit lnSpcReduction="10000"/>
          </a:bodyPr>
          <a:lstStyle/>
          <a:p>
            <a:r>
              <a:rPr lang="en-US" sz="3200" b="1" dirty="0" smtClean="0">
                <a:solidFill>
                  <a:schemeClr val="accent4"/>
                </a:solidFill>
              </a:rPr>
              <a:t>Hope</a:t>
            </a:r>
          </a:p>
          <a:p>
            <a:endParaRPr lang="en-US" sz="3600" dirty="0" smtClean="0">
              <a:solidFill>
                <a:schemeClr val="accent4"/>
              </a:solidFill>
            </a:endParaRPr>
          </a:p>
          <a:p>
            <a:r>
              <a:rPr lang="en-US" sz="3200" dirty="0" smtClean="0">
                <a:solidFill>
                  <a:schemeClr val="accent4"/>
                </a:solidFill>
              </a:rPr>
              <a:t>Bullying</a:t>
            </a:r>
          </a:p>
          <a:p>
            <a:endParaRPr lang="en-US" sz="3200" dirty="0">
              <a:solidFill>
                <a:schemeClr val="accent4"/>
              </a:solidFill>
            </a:endParaRPr>
          </a:p>
          <a:p>
            <a:r>
              <a:rPr lang="en-US" sz="3200" dirty="0" smtClean="0">
                <a:solidFill>
                  <a:schemeClr val="accent4"/>
                </a:solidFill>
              </a:rPr>
              <a:t>Negative Parenting</a:t>
            </a:r>
          </a:p>
          <a:p>
            <a:endParaRPr lang="en-US" sz="3200" dirty="0">
              <a:solidFill>
                <a:schemeClr val="accent4"/>
              </a:solidFill>
            </a:endParaRPr>
          </a:p>
          <a:p>
            <a:r>
              <a:rPr lang="en-US" sz="3200" dirty="0" smtClean="0">
                <a:solidFill>
                  <a:schemeClr val="accent4"/>
                </a:solidFill>
              </a:rPr>
              <a:t>Behavior Problems</a:t>
            </a:r>
            <a:r>
              <a:rPr lang="en-US" sz="3600" dirty="0">
                <a:solidFill>
                  <a:schemeClr val="accent4"/>
                </a:solidFill>
              </a:rPr>
              <a:t/>
            </a:r>
            <a:br>
              <a:rPr lang="en-US" sz="3600" dirty="0">
                <a:solidFill>
                  <a:schemeClr val="accent4"/>
                </a:solidFill>
              </a:rPr>
            </a:br>
            <a:endParaRPr lang="en-US" sz="3200" b="1" dirty="0" smtClean="0">
              <a:solidFill>
                <a:schemeClr val="accent4"/>
              </a:solidFill>
            </a:endParaRPr>
          </a:p>
        </p:txBody>
      </p:sp>
    </p:spTree>
    <p:extLst>
      <p:ext uri="{BB962C8B-B14F-4D97-AF65-F5344CB8AC3E}">
        <p14:creationId xmlns:p14="http://schemas.microsoft.com/office/powerpoint/2010/main" val="1845433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Thank you!</a:t>
            </a:r>
            <a:endParaRPr lang="en-US" dirty="0"/>
          </a:p>
        </p:txBody>
      </p:sp>
      <p:sp>
        <p:nvSpPr>
          <p:cNvPr id="2" name="Text Placeholder 1"/>
          <p:cNvSpPr>
            <a:spLocks noGrp="1"/>
          </p:cNvSpPr>
          <p:nvPr>
            <p:ph type="body" idx="1"/>
          </p:nvPr>
        </p:nvSpPr>
        <p:spPr/>
        <p:txBody>
          <a:bodyPr/>
          <a:lstStyle/>
          <a:p>
            <a:pPr algn="ctr"/>
            <a:endParaRPr lang="en-US" dirty="0" smtClean="0"/>
          </a:p>
          <a:p>
            <a:pPr algn="ctr"/>
            <a:r>
              <a:rPr lang="en-US" sz="3200" b="1" dirty="0" smtClean="0"/>
              <a:t>Time for Q&amp;A</a:t>
            </a:r>
            <a:endParaRPr lang="en-US" sz="3200" b="1" dirty="0"/>
          </a:p>
        </p:txBody>
      </p:sp>
    </p:spTree>
    <p:extLst>
      <p:ext uri="{BB962C8B-B14F-4D97-AF65-F5344CB8AC3E}">
        <p14:creationId xmlns:p14="http://schemas.microsoft.com/office/powerpoint/2010/main" val="1077390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Transition Outcomes For Persons with </a:t>
            </a:r>
            <a:r>
              <a:rPr lang="en-US" dirty="0" smtClean="0"/>
              <a:t>IDD </a:t>
            </a:r>
            <a:endParaRPr lang="en-US" dirty="0"/>
          </a:p>
        </p:txBody>
      </p:sp>
      <p:sp>
        <p:nvSpPr>
          <p:cNvPr id="5" name="Content Placeholder 4"/>
          <p:cNvSpPr>
            <a:spLocks noGrp="1"/>
          </p:cNvSpPr>
          <p:nvPr>
            <p:ph idx="1"/>
          </p:nvPr>
        </p:nvSpPr>
        <p:spPr>
          <a:xfrm>
            <a:off x="4678680" y="1690688"/>
            <a:ext cx="7125393" cy="4351338"/>
          </a:xfrm>
        </p:spPr>
        <p:txBody>
          <a:bodyPr>
            <a:normAutofit/>
          </a:bodyPr>
          <a:lstStyle/>
          <a:p>
            <a:pPr marL="228600" lvl="1">
              <a:spcBef>
                <a:spcPts val="1000"/>
              </a:spcBef>
            </a:pPr>
            <a:endParaRPr lang="en-US" sz="3200" dirty="0" smtClean="0"/>
          </a:p>
          <a:p>
            <a:pPr marL="228600" lvl="1">
              <a:spcBef>
                <a:spcPts val="1000"/>
              </a:spcBef>
            </a:pPr>
            <a:r>
              <a:rPr lang="en-US" sz="3200" dirty="0" smtClean="0"/>
              <a:t>The </a:t>
            </a:r>
            <a:r>
              <a:rPr lang="en-US" sz="3200" dirty="0"/>
              <a:t>service </a:t>
            </a:r>
            <a:r>
              <a:rPr lang="en-US" sz="3200" dirty="0" smtClean="0"/>
              <a:t>cliff</a:t>
            </a:r>
          </a:p>
          <a:p>
            <a:pPr marL="228600" lvl="1">
              <a:spcBef>
                <a:spcPts val="1000"/>
              </a:spcBef>
            </a:pPr>
            <a:endParaRPr lang="en-US" sz="3200" dirty="0" smtClean="0"/>
          </a:p>
          <a:p>
            <a:pPr marL="228600" lvl="1">
              <a:spcBef>
                <a:spcPts val="1000"/>
              </a:spcBef>
            </a:pPr>
            <a:r>
              <a:rPr lang="en-US" sz="3200" dirty="0"/>
              <a:t>Fundamentally </a:t>
            </a:r>
            <a:r>
              <a:rPr lang="en-US" sz="3200" dirty="0" smtClean="0"/>
              <a:t>different experience</a:t>
            </a:r>
            <a:endParaRPr lang="en-US" sz="3200" dirty="0"/>
          </a:p>
          <a:p>
            <a:pPr marL="228600" lvl="1">
              <a:spcBef>
                <a:spcPts val="1000"/>
              </a:spcBef>
            </a:pPr>
            <a:endParaRPr lang="en-US" sz="3200" dirty="0"/>
          </a:p>
          <a:p>
            <a:r>
              <a:rPr lang="en-US" sz="3200" dirty="0"/>
              <a:t>Pervasive Negative Outcomes</a:t>
            </a:r>
          </a:p>
          <a:p>
            <a:endParaRPr lang="en-US" sz="3200" dirty="0"/>
          </a:p>
        </p:txBody>
      </p:sp>
      <p:pic>
        <p:nvPicPr>
          <p:cNvPr id="7" name="Picture 6"/>
          <p:cNvPicPr>
            <a:picLocks noChangeAspect="1"/>
          </p:cNvPicPr>
          <p:nvPr/>
        </p:nvPicPr>
        <p:blipFill rotWithShape="1">
          <a:blip r:embed="rId4"/>
          <a:srcRect b="7318"/>
          <a:stretch/>
        </p:blipFill>
        <p:spPr>
          <a:xfrm>
            <a:off x="970280" y="1918866"/>
            <a:ext cx="3708400" cy="3295754"/>
          </a:xfrm>
          <a:prstGeom prst="rect">
            <a:avLst/>
          </a:prstGeom>
        </p:spPr>
      </p:pic>
    </p:spTree>
    <p:extLst>
      <p:ext uri="{BB962C8B-B14F-4D97-AF65-F5344CB8AC3E}">
        <p14:creationId xmlns:p14="http://schemas.microsoft.com/office/powerpoint/2010/main" val="192592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Mental Health &amp; Social Support</a:t>
            </a:r>
            <a:endParaRPr lang="en-US" dirty="0"/>
          </a:p>
        </p:txBody>
      </p:sp>
      <p:sp>
        <p:nvSpPr>
          <p:cNvPr id="5" name="Content Placeholder 4"/>
          <p:cNvSpPr>
            <a:spLocks noGrp="1"/>
          </p:cNvSpPr>
          <p:nvPr>
            <p:ph idx="1"/>
          </p:nvPr>
        </p:nvSpPr>
        <p:spPr/>
        <p:txBody>
          <a:bodyPr/>
          <a:lstStyle/>
          <a:p>
            <a:endParaRPr lang="en-US" sz="3200" dirty="0"/>
          </a:p>
          <a:p>
            <a:endParaRPr lang="en-US" dirty="0"/>
          </a:p>
        </p:txBody>
      </p:sp>
    </p:spTree>
    <p:extLst>
      <p:ext uri="{BB962C8B-B14F-4D97-AF65-F5344CB8AC3E}">
        <p14:creationId xmlns:p14="http://schemas.microsoft.com/office/powerpoint/2010/main" val="214344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Mental Health &amp; Social Support</a:t>
            </a:r>
            <a:endParaRPr lang="en-US" dirty="0"/>
          </a:p>
        </p:txBody>
      </p:sp>
      <p:sp>
        <p:nvSpPr>
          <p:cNvPr id="5" name="Content Placeholder 4"/>
          <p:cNvSpPr>
            <a:spLocks noGrp="1"/>
          </p:cNvSpPr>
          <p:nvPr>
            <p:ph idx="1"/>
          </p:nvPr>
        </p:nvSpPr>
        <p:spPr/>
        <p:txBody>
          <a:bodyPr/>
          <a:lstStyle/>
          <a:p>
            <a:r>
              <a:rPr lang="en-US" sz="3200" dirty="0"/>
              <a:t>Elevated rates of </a:t>
            </a:r>
            <a:r>
              <a:rPr lang="en-US" sz="3200" dirty="0" smtClean="0"/>
              <a:t>mental health problems in IDD</a:t>
            </a:r>
            <a:endParaRPr lang="en-US" sz="3200" dirty="0"/>
          </a:p>
          <a:p>
            <a:pPr lvl="2"/>
            <a:r>
              <a:rPr lang="en-US" sz="2400" dirty="0"/>
              <a:t>Estimates: 75% of adults with ASD</a:t>
            </a:r>
          </a:p>
          <a:p>
            <a:pPr lvl="2"/>
            <a:r>
              <a:rPr lang="en-US" sz="2400" dirty="0"/>
              <a:t>Estimates: 50% of adults with ID</a:t>
            </a:r>
          </a:p>
          <a:p>
            <a:endParaRPr lang="en-US" sz="3200" dirty="0"/>
          </a:p>
          <a:p>
            <a:endParaRPr lang="en-US" dirty="0"/>
          </a:p>
        </p:txBody>
      </p:sp>
    </p:spTree>
    <p:extLst>
      <p:ext uri="{BB962C8B-B14F-4D97-AF65-F5344CB8AC3E}">
        <p14:creationId xmlns:p14="http://schemas.microsoft.com/office/powerpoint/2010/main" val="1979099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Mental Health &amp; Social Support</a:t>
            </a:r>
            <a:endParaRPr lang="en-US" dirty="0"/>
          </a:p>
        </p:txBody>
      </p:sp>
      <p:sp>
        <p:nvSpPr>
          <p:cNvPr id="5" name="Content Placeholder 4"/>
          <p:cNvSpPr>
            <a:spLocks noGrp="1"/>
          </p:cNvSpPr>
          <p:nvPr>
            <p:ph idx="1"/>
          </p:nvPr>
        </p:nvSpPr>
        <p:spPr/>
        <p:txBody>
          <a:bodyPr/>
          <a:lstStyle/>
          <a:p>
            <a:r>
              <a:rPr lang="en-US" sz="3200" dirty="0"/>
              <a:t>Elevated rates of </a:t>
            </a:r>
            <a:r>
              <a:rPr lang="en-US" sz="3200" dirty="0" smtClean="0"/>
              <a:t>mental health problems in IDD</a:t>
            </a:r>
            <a:endParaRPr lang="en-US" sz="3200" dirty="0"/>
          </a:p>
          <a:p>
            <a:pPr lvl="2"/>
            <a:r>
              <a:rPr lang="en-US" sz="2400" dirty="0"/>
              <a:t>Estimates: 75% of adults with ASD</a:t>
            </a:r>
          </a:p>
          <a:p>
            <a:pPr lvl="2"/>
            <a:r>
              <a:rPr lang="en-US" sz="2400" dirty="0"/>
              <a:t>Estimates: 50% of adults with </a:t>
            </a:r>
            <a:r>
              <a:rPr lang="en-US" sz="2400" dirty="0" smtClean="0"/>
              <a:t>ID</a:t>
            </a:r>
          </a:p>
          <a:p>
            <a:pPr lvl="2"/>
            <a:endParaRPr lang="en-US" sz="2400" dirty="0"/>
          </a:p>
          <a:p>
            <a:r>
              <a:rPr lang="en-US" sz="3200" dirty="0" smtClean="0"/>
              <a:t>Diminished social support in IDD</a:t>
            </a:r>
          </a:p>
          <a:p>
            <a:pPr lvl="2"/>
            <a:r>
              <a:rPr lang="en-US" sz="2400" dirty="0" smtClean="0"/>
              <a:t>Smaller network size</a:t>
            </a:r>
          </a:p>
          <a:p>
            <a:pPr lvl="2"/>
            <a:r>
              <a:rPr lang="en-US" sz="2400" dirty="0" smtClean="0"/>
              <a:t>More reliance on professionals, less reliance on friends</a:t>
            </a:r>
          </a:p>
          <a:p>
            <a:pPr lvl="2"/>
            <a:r>
              <a:rPr lang="en-US" sz="2400" dirty="0" smtClean="0"/>
              <a:t>Less connection and lower satisfaction</a:t>
            </a:r>
            <a:endParaRPr lang="en-US" sz="2400" dirty="0"/>
          </a:p>
          <a:p>
            <a:endParaRPr lang="en-US" sz="3200" dirty="0"/>
          </a:p>
          <a:p>
            <a:endParaRPr lang="en-US" dirty="0"/>
          </a:p>
        </p:txBody>
      </p:sp>
    </p:spTree>
    <p:extLst>
      <p:ext uri="{BB962C8B-B14F-4D97-AF65-F5344CB8AC3E}">
        <p14:creationId xmlns:p14="http://schemas.microsoft.com/office/powerpoint/2010/main" val="1477043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Predicting Successful Transitions in IDD</a:t>
            </a:r>
            <a:endParaRPr lang="en-US" dirty="0"/>
          </a:p>
        </p:txBody>
      </p:sp>
      <p:sp>
        <p:nvSpPr>
          <p:cNvPr id="5" name="Content Placeholder 4"/>
          <p:cNvSpPr>
            <a:spLocks noGrp="1"/>
          </p:cNvSpPr>
          <p:nvPr>
            <p:ph idx="1"/>
          </p:nvPr>
        </p:nvSpPr>
        <p:spPr/>
        <p:txBody>
          <a:bodyPr/>
          <a:lstStyle/>
          <a:p>
            <a:r>
              <a:rPr lang="en-US" sz="3200" dirty="0"/>
              <a:t>Individual-level disability characteristics are most widely studied</a:t>
            </a:r>
          </a:p>
          <a:p>
            <a:pPr lvl="2"/>
            <a:r>
              <a:rPr lang="en-US" sz="2400" dirty="0"/>
              <a:t>IQ, Social-Communication Skills, ASD severity, Adaptive </a:t>
            </a:r>
            <a:r>
              <a:rPr lang="en-US" sz="2400" dirty="0" smtClean="0"/>
              <a:t>Behavior</a:t>
            </a:r>
          </a:p>
          <a:p>
            <a:pPr lvl="2"/>
            <a:endParaRPr lang="en-US" sz="2400" dirty="0"/>
          </a:p>
          <a:p>
            <a:endParaRPr lang="en-US" sz="3200" dirty="0"/>
          </a:p>
          <a:p>
            <a:endParaRPr lang="en-US" sz="3200" dirty="0"/>
          </a:p>
          <a:p>
            <a:endParaRPr lang="en-US" dirty="0"/>
          </a:p>
        </p:txBody>
      </p:sp>
    </p:spTree>
    <p:extLst>
      <p:ext uri="{BB962C8B-B14F-4D97-AF65-F5344CB8AC3E}">
        <p14:creationId xmlns:p14="http://schemas.microsoft.com/office/powerpoint/2010/main" val="57579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Predicting Successful Transitions in IDD</a:t>
            </a:r>
            <a:endParaRPr lang="en-US" dirty="0"/>
          </a:p>
        </p:txBody>
      </p:sp>
      <p:sp>
        <p:nvSpPr>
          <p:cNvPr id="5" name="Content Placeholder 4"/>
          <p:cNvSpPr>
            <a:spLocks noGrp="1"/>
          </p:cNvSpPr>
          <p:nvPr>
            <p:ph idx="1"/>
          </p:nvPr>
        </p:nvSpPr>
        <p:spPr/>
        <p:txBody>
          <a:bodyPr/>
          <a:lstStyle/>
          <a:p>
            <a:r>
              <a:rPr lang="en-US" sz="3200" dirty="0"/>
              <a:t>Individual-level disability characteristics are most widely studied</a:t>
            </a:r>
          </a:p>
          <a:p>
            <a:pPr lvl="2"/>
            <a:r>
              <a:rPr lang="en-US" sz="2400" dirty="0"/>
              <a:t>IQ, Social-Communication Skills, ASD severity, Adaptive </a:t>
            </a:r>
            <a:r>
              <a:rPr lang="en-US" sz="2400" dirty="0" smtClean="0"/>
              <a:t>Behavior</a:t>
            </a:r>
          </a:p>
          <a:p>
            <a:pPr lvl="2"/>
            <a:endParaRPr lang="en-US" sz="2400" dirty="0"/>
          </a:p>
          <a:p>
            <a:r>
              <a:rPr lang="en-US" sz="3200" dirty="0" smtClean="0"/>
              <a:t>Social, emotional, and systems factors yet to be thoroughly examined</a:t>
            </a:r>
          </a:p>
          <a:p>
            <a:endParaRPr lang="en-US" sz="3200" dirty="0"/>
          </a:p>
          <a:p>
            <a:r>
              <a:rPr lang="en-US" sz="3200" b="1" dirty="0" smtClean="0"/>
              <a:t>Current research: </a:t>
            </a:r>
            <a:r>
              <a:rPr lang="en-US" sz="3200" dirty="0" smtClean="0"/>
              <a:t>focus on the role of mental health and social support in the transition to adulthood</a:t>
            </a:r>
          </a:p>
          <a:p>
            <a:endParaRPr lang="en-US" sz="3200" dirty="0"/>
          </a:p>
          <a:p>
            <a:endParaRPr lang="en-US" sz="3200" dirty="0"/>
          </a:p>
          <a:p>
            <a:endParaRPr lang="en-US" dirty="0"/>
          </a:p>
        </p:txBody>
      </p:sp>
    </p:spTree>
    <p:extLst>
      <p:ext uri="{BB962C8B-B14F-4D97-AF65-F5344CB8AC3E}">
        <p14:creationId xmlns:p14="http://schemas.microsoft.com/office/powerpoint/2010/main" val="139833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6117</TotalTime>
  <Words>3988</Words>
  <Application>Microsoft Macintosh PowerPoint</Application>
  <PresentationFormat>Widescreen</PresentationFormat>
  <Paragraphs>262</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Calibri Light</vt:lpstr>
      <vt:lpstr>Mangal</vt:lpstr>
      <vt:lpstr>Times New Roman</vt:lpstr>
      <vt:lpstr>Wingdings</vt:lpstr>
      <vt:lpstr>Arial</vt:lpstr>
      <vt:lpstr>Office Theme</vt:lpstr>
      <vt:lpstr>The Role of Mental Health in the Transition to Adulthood   Christine Moody, PhD Family Conference on IDD 9.2.2020 </vt:lpstr>
      <vt:lpstr>Transition to Adulthood</vt:lpstr>
      <vt:lpstr>Transition Outcomes For Persons with IDD </vt:lpstr>
      <vt:lpstr>Transition Outcomes For Persons with IDD </vt:lpstr>
      <vt:lpstr>Mental Health &amp; Social Support</vt:lpstr>
      <vt:lpstr>Mental Health &amp; Social Support</vt:lpstr>
      <vt:lpstr>Mental Health &amp; Social Support</vt:lpstr>
      <vt:lpstr>Predicting Successful Transitions in IDD</vt:lpstr>
      <vt:lpstr>Predicting Successful Transitions in IDD</vt:lpstr>
      <vt:lpstr>Current Research </vt:lpstr>
      <vt:lpstr>Data collection</vt:lpstr>
      <vt:lpstr>Initial Results</vt:lpstr>
      <vt:lpstr>PowerPoint Presentation</vt:lpstr>
      <vt:lpstr>PowerPoint Presentation</vt:lpstr>
      <vt:lpstr>PowerPoint Presentation</vt:lpstr>
      <vt:lpstr>Mental Health – Parent Reported</vt:lpstr>
      <vt:lpstr>Mental Health – Self Reported</vt:lpstr>
      <vt:lpstr>Social Support - Friends</vt:lpstr>
      <vt:lpstr>Social Support – Perceptions</vt:lpstr>
      <vt:lpstr>Relating to Transition Outcomes</vt:lpstr>
      <vt:lpstr>Relating to Transition Outcomes</vt:lpstr>
      <vt:lpstr>Predicting Transition Outcomes from Adolescence </vt:lpstr>
      <vt:lpstr>Predicting Transition Outcomes from Adolescence </vt:lpstr>
      <vt:lpstr>Putting it all together</vt:lpstr>
      <vt:lpstr>Putting it all together</vt:lpstr>
      <vt:lpstr>Putting it all together</vt:lpstr>
      <vt:lpstr>Takeaways in Young Adulthood</vt:lpstr>
      <vt:lpstr>Takeaways in Young Adulthood</vt:lpstr>
      <vt:lpstr>Takeaways in Adolescence </vt:lpstr>
      <vt:lpstr>Takeaways in Adolescence </vt:lpstr>
      <vt:lpstr>Takeaways in Adolescence </vt:lpstr>
      <vt:lpstr>Takeaways in Adolescence </vt:lpstr>
      <vt:lpstr>Thank you!</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Baker</dc:creator>
  <cp:lastModifiedBy>Christine Moody</cp:lastModifiedBy>
  <cp:revision>40</cp:revision>
  <cp:lastPrinted>2020-08-24T22:35:42Z</cp:lastPrinted>
  <dcterms:created xsi:type="dcterms:W3CDTF">2020-07-25T06:16:17Z</dcterms:created>
  <dcterms:modified xsi:type="dcterms:W3CDTF">2020-08-28T23:05:48Z</dcterms:modified>
</cp:coreProperties>
</file>