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60" r:id="rId4"/>
    <p:sldId id="290" r:id="rId5"/>
    <p:sldId id="272" r:id="rId6"/>
    <p:sldId id="287" r:id="rId7"/>
    <p:sldId id="286" r:id="rId8"/>
    <p:sldId id="291" r:id="rId9"/>
    <p:sldId id="261" r:id="rId10"/>
    <p:sldId id="259" r:id="rId11"/>
    <p:sldId id="263" r:id="rId12"/>
    <p:sldId id="264" r:id="rId13"/>
    <p:sldId id="267" r:id="rId14"/>
    <p:sldId id="268" r:id="rId15"/>
    <p:sldId id="269" r:id="rId16"/>
    <p:sldId id="271" r:id="rId17"/>
    <p:sldId id="270" r:id="rId18"/>
    <p:sldId id="280" r:id="rId19"/>
    <p:sldId id="281" r:id="rId20"/>
    <p:sldId id="282" r:id="rId21"/>
    <p:sldId id="288" r:id="rId22"/>
    <p:sldId id="285" r:id="rId23"/>
    <p:sldId id="289" r:id="rId24"/>
    <p:sldId id="292" r:id="rId25"/>
    <p:sldId id="262" r:id="rId26"/>
    <p:sldId id="293" r:id="rId27"/>
    <p:sldId id="284" r:id="rId28"/>
    <p:sldId id="276" r:id="rId29"/>
    <p:sldId id="277" r:id="rId30"/>
    <p:sldId id="278" r:id="rId31"/>
    <p:sldId id="294" r:id="rId32"/>
    <p:sldId id="295"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157"/>
    <a:srgbClr val="8D7C3F"/>
    <a:srgbClr val="996633"/>
    <a:srgbClr val="B9B9B9"/>
    <a:srgbClr val="9D7C5B"/>
    <a:srgbClr val="66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p:restoredTop sz="45074" autoAdjust="0"/>
  </p:normalViewPr>
  <p:slideViewPr>
    <p:cSldViewPr snapToGrid="0" snapToObjects="1">
      <p:cViewPr varScale="1">
        <p:scale>
          <a:sx n="51" d="100"/>
          <a:sy n="51" d="100"/>
        </p:scale>
        <p:origin x="28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r>
              <a:rPr lang="es-CO" dirty="0"/>
              <a:t>Normalmente en desarrollo</a:t>
            </a:r>
          </a:p>
        </c:rich>
      </c:tx>
      <c:layout>
        <c:manualLayout>
          <c:xMode val="edge"/>
          <c:yMode val="edge"/>
          <c:x val="0.17127744475930629"/>
          <c:y val="0.3878618615146685"/>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Typically Developing</c:v>
                </c:pt>
              </c:strCache>
            </c:strRef>
          </c:tx>
          <c:dPt>
            <c:idx val="0"/>
            <c:bubble3D val="0"/>
            <c:spPr>
              <a:solidFill>
                <a:srgbClr val="92D050">
                  <a:alpha val="66000"/>
                </a:srgbClr>
              </a:solidFill>
              <a:ln w="19050">
                <a:solidFill>
                  <a:schemeClr val="lt1"/>
                </a:solidFill>
              </a:ln>
              <a:effectLst/>
            </c:spPr>
            <c:extLst>
              <c:ext xmlns:c16="http://schemas.microsoft.com/office/drawing/2014/chart" uri="{C3380CC4-5D6E-409C-BE32-E72D297353CC}">
                <c16:uniqueId val="{00000001-C362-472C-AF7C-93E4C8168F4D}"/>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C362-472C-AF7C-93E4C8168F4D}"/>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C362-472C-AF7C-93E4C8168F4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362-472C-AF7C-93E4C8168F4D}"/>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Very Good or Good</c:v>
                </c:pt>
                <c:pt idx="1">
                  <c:v>Fair</c:v>
                </c:pt>
                <c:pt idx="2">
                  <c:v>Poor or Very Poor</c:v>
                </c:pt>
              </c:strCache>
            </c:strRef>
          </c:cat>
          <c:val>
            <c:numRef>
              <c:f>Sheet1!$B$2:$B$5</c:f>
              <c:numCache>
                <c:formatCode>General</c:formatCode>
                <c:ptCount val="4"/>
                <c:pt idx="0">
                  <c:v>41</c:v>
                </c:pt>
                <c:pt idx="1">
                  <c:v>2</c:v>
                </c:pt>
                <c:pt idx="2">
                  <c:v>1</c:v>
                </c:pt>
              </c:numCache>
            </c:numRef>
          </c:val>
          <c:extLst>
            <c:ext xmlns:c16="http://schemas.microsoft.com/office/drawing/2014/chart" uri="{C3380CC4-5D6E-409C-BE32-E72D297353CC}">
              <c16:uniqueId val="{00000008-C362-472C-AF7C-93E4C8168F4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r>
              <a:rPr lang="es-CO" noProof="0" dirty="0"/>
              <a:t>Todas las DD </a:t>
            </a:r>
            <a:r>
              <a:rPr lang="en-US" dirty="0"/>
              <a:t>(ASD y/o ID)</a:t>
            </a:r>
          </a:p>
        </c:rich>
      </c:tx>
      <c:overlay val="0"/>
      <c:spPr>
        <a:noFill/>
        <a:ln>
          <a:noFill/>
        </a:ln>
        <a:effectLst/>
      </c:spPr>
      <c:txPr>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Sheet1!$B$1</c:f>
              <c:strCache>
                <c:ptCount val="1"/>
                <c:pt idx="0">
                  <c:v>All DD (ASD and/or ID)</c:v>
                </c:pt>
              </c:strCache>
            </c:strRef>
          </c:tx>
          <c:spPr>
            <a:solidFill>
              <a:schemeClr val="accent3"/>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73-48B2-B914-7A6D5298190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473-48B2-B914-7A6D529819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73-48B2-B914-7A6D52981906}"/>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C473-48B2-B914-7A6D52981906}"/>
              </c:ext>
            </c:extLst>
          </c:dPt>
          <c:dLbls>
            <c:spPr>
              <a:noFill/>
              <a:ln>
                <a:noFill/>
              </a:ln>
              <a:effectLst/>
            </c:spPr>
            <c:txPr>
              <a:bodyPr rot="0" spcFirstLastPara="1" vertOverflow="ellipsis" vert="horz" wrap="square" lIns="38100" tIns="19050" rIns="38100" bIns="19050" anchor="ctr" anchorCtr="1">
                <a:spAutoFit/>
              </a:bodyPr>
              <a:lstStyle/>
              <a:p>
                <a:pPr rtl="0">
                  <a:defRPr sz="2000" b="1" i="0" u="none" strike="noStrike" kern="1200" baseline="0">
                    <a:ln w="3175">
                      <a:solidFill>
                        <a:schemeClr val="bg1">
                          <a:alpha val="70000"/>
                        </a:schemeClr>
                      </a:solidFill>
                    </a:ln>
                    <a:solidFill>
                      <a:schemeClr val="tx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Normative Range</c:v>
                </c:pt>
                <c:pt idx="1">
                  <c:v>Clinically Elevated</c:v>
                </c:pt>
              </c:strCache>
            </c:str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C473-48B2-B914-7A6D52981906}"/>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r>
              <a:rPr lang="es-CO" noProof="0" dirty="0"/>
              <a:t>Normalmente en</a:t>
            </a:r>
            <a:r>
              <a:rPr lang="es-CO" baseline="0" noProof="0" dirty="0"/>
              <a:t> desarrollo</a:t>
            </a:r>
            <a:endParaRPr lang="es-CO" noProof="0" dirty="0"/>
          </a:p>
        </c:rich>
      </c:tx>
      <c:overlay val="0"/>
      <c:spPr>
        <a:noFill/>
        <a:ln>
          <a:noFill/>
        </a:ln>
        <a:effectLst/>
      </c:spPr>
      <c:txPr>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Sheet1!$B$1</c:f>
              <c:strCache>
                <c:ptCount val="1"/>
                <c:pt idx="0">
                  <c:v>Typically Developing</c:v>
                </c:pt>
              </c:strCache>
            </c:strRef>
          </c:tx>
          <c:spPr>
            <a:solidFill>
              <a:schemeClr val="accent4"/>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4D-4E8F-8E73-D7BFE54BE5F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34D-4E8F-8E73-D7BFE54BE5F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34D-4E8F-8E73-D7BFE54BE5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4D-4E8F-8E73-D7BFE54BE5FC}"/>
              </c:ext>
            </c:extLst>
          </c:dPt>
          <c:dLbls>
            <c:spPr>
              <a:noFill/>
              <a:ln>
                <a:noFill/>
              </a:ln>
              <a:effectLst/>
            </c:spPr>
            <c:txPr>
              <a:bodyPr rot="0" spcFirstLastPara="1" vertOverflow="ellipsis" vert="horz" wrap="square" lIns="38100" tIns="19050" rIns="38100" bIns="19050" anchor="ctr" anchorCtr="1">
                <a:spAutoFit/>
              </a:bodyPr>
              <a:lstStyle/>
              <a:p>
                <a:pPr rtl="0">
                  <a:defRPr sz="2000" b="1" i="0" u="none" strike="noStrike" kern="1200" baseline="0">
                    <a:ln w="3175">
                      <a:solidFill>
                        <a:schemeClr val="bg1">
                          <a:alpha val="70000"/>
                        </a:schemeClr>
                      </a:solidFill>
                    </a:ln>
                    <a:solidFill>
                      <a:schemeClr val="tx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Normative Range</c:v>
                </c:pt>
                <c:pt idx="1">
                  <c:v>Clinically Elevated</c:v>
                </c:pt>
              </c:strCache>
            </c:strRef>
          </c:cat>
          <c:val>
            <c:numRef>
              <c:f>Sheet1!$B$2:$B$5</c:f>
              <c:numCache>
                <c:formatCode>General</c:formatCode>
                <c:ptCount val="4"/>
                <c:pt idx="0">
                  <c:v>81</c:v>
                </c:pt>
                <c:pt idx="1">
                  <c:v>19</c:v>
                </c:pt>
              </c:numCache>
            </c:numRef>
          </c:val>
          <c:extLst>
            <c:ext xmlns:c16="http://schemas.microsoft.com/office/drawing/2014/chart" uri="{C3380CC4-5D6E-409C-BE32-E72D297353CC}">
              <c16:uniqueId val="{00000008-F34D-4E8F-8E73-D7BFE54BE5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r>
              <a:rPr lang="es-ES" noProof="0" dirty="0"/>
              <a:t>Todas </a:t>
            </a:r>
            <a:r>
              <a:rPr lang="en-US" dirty="0"/>
              <a:t>las DD (ASD y/o ID)</a:t>
            </a:r>
          </a:p>
        </c:rich>
      </c:tx>
      <c:overlay val="0"/>
      <c:spPr>
        <a:noFill/>
        <a:ln>
          <a:noFill/>
        </a:ln>
        <a:effectLst/>
      </c:spPr>
      <c:txPr>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Sheet1!$B$1</c:f>
              <c:strCache>
                <c:ptCount val="1"/>
                <c:pt idx="0">
                  <c:v>All DD (ASD and/or 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8B-44EC-97EB-A8D304F4E69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38B-44EC-97EB-A8D304F4E69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38B-44EC-97EB-A8D304F4E695}"/>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C38B-44EC-97EB-A8D304F4E695}"/>
              </c:ext>
            </c:extLst>
          </c:dPt>
          <c:dLbls>
            <c:spPr>
              <a:noFill/>
              <a:ln>
                <a:noFill/>
              </a:ln>
              <a:effectLst/>
            </c:spPr>
            <c:txPr>
              <a:bodyPr rot="0" spcFirstLastPara="1" vertOverflow="ellipsis" vert="horz" wrap="square" lIns="38100" tIns="19050" rIns="38100" bIns="19050" anchor="ctr" anchorCtr="1">
                <a:spAutoFit/>
              </a:bodyPr>
              <a:lstStyle/>
              <a:p>
                <a:pPr rtl="0">
                  <a:defRPr sz="2000" b="1" i="0" u="none" strike="noStrike" kern="1200" baseline="0">
                    <a:ln w="3175">
                      <a:solidFill>
                        <a:schemeClr val="bg1">
                          <a:alpha val="70000"/>
                        </a:schemeClr>
                      </a:solidFill>
                    </a:ln>
                    <a:solidFill>
                      <a:schemeClr val="tx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Normative Range</c:v>
                </c:pt>
                <c:pt idx="1">
                  <c:v>Clinically Elevated</c:v>
                </c:pt>
              </c:strCache>
            </c:strRef>
          </c:cat>
          <c:val>
            <c:numRef>
              <c:f>Sheet1!$B$2:$B$5</c:f>
              <c:numCache>
                <c:formatCode>General</c:formatCode>
                <c:ptCount val="4"/>
                <c:pt idx="0">
                  <c:v>57</c:v>
                </c:pt>
                <c:pt idx="1">
                  <c:v>43</c:v>
                </c:pt>
              </c:numCache>
            </c:numRef>
          </c:val>
          <c:extLst>
            <c:ext xmlns:c16="http://schemas.microsoft.com/office/drawing/2014/chart" uri="{C3380CC4-5D6E-409C-BE32-E72D297353CC}">
              <c16:uniqueId val="{00000008-C38B-44EC-97EB-A8D304F4E69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TD</c:v>
                </c:pt>
              </c:strCache>
            </c:strRef>
          </c:tx>
          <c:spPr>
            <a:solidFill>
              <a:schemeClr val="bg1">
                <a:lumMod val="75000"/>
              </a:schemeClr>
            </a:solidFill>
            <a:ln>
              <a:solidFill>
                <a:schemeClr val="tx1"/>
              </a:solidFill>
            </a:ln>
            <a:effectLst/>
          </c:spPr>
          <c:invertIfNegative val="0"/>
          <c:errBars>
            <c:errBarType val="both"/>
            <c:errValType val="cust"/>
            <c:noEndCap val="0"/>
            <c:plus>
              <c:numRef>
                <c:f>Sheet1!$B$8:$B$10</c:f>
                <c:numCache>
                  <c:formatCode>General</c:formatCode>
                  <c:ptCount val="3"/>
                  <c:pt idx="0">
                    <c:v>0.38800000000000001</c:v>
                  </c:pt>
                  <c:pt idx="1">
                    <c:v>0.42399999999999999</c:v>
                  </c:pt>
                  <c:pt idx="2">
                    <c:v>1.02</c:v>
                  </c:pt>
                </c:numCache>
              </c:numRef>
            </c:plus>
            <c:minus>
              <c:numRef>
                <c:f>Sheet1!$B$8:$B$10</c:f>
                <c:numCache>
                  <c:formatCode>General</c:formatCode>
                  <c:ptCount val="3"/>
                  <c:pt idx="0">
                    <c:v>0.38800000000000001</c:v>
                  </c:pt>
                  <c:pt idx="1">
                    <c:v>0.42399999999999999</c:v>
                  </c:pt>
                  <c:pt idx="2">
                    <c:v>1.02</c:v>
                  </c:pt>
                </c:numCache>
              </c:numRef>
            </c:minus>
            <c:spPr>
              <a:noFill/>
              <a:ln w="9525" cap="flat" cmpd="sng" algn="ctr">
                <a:solidFill>
                  <a:schemeClr val="tx1">
                    <a:lumMod val="65000"/>
                    <a:lumOff val="35000"/>
                  </a:schemeClr>
                </a:solidFill>
                <a:round/>
              </a:ln>
              <a:effectLst/>
            </c:spPr>
          </c:errBars>
          <c:cat>
            <c:strRef>
              <c:f>Sheet1!$A$2:$A$4</c:f>
              <c:strCache>
                <c:ptCount val="3"/>
                <c:pt idx="0">
                  <c:v>Valoración</c:v>
                </c:pt>
                <c:pt idx="1">
                  <c:v>Pertenencia</c:v>
                </c:pt>
                <c:pt idx="2">
                  <c:v>Total</c:v>
                </c:pt>
              </c:strCache>
            </c:strRef>
          </c:cat>
          <c:val>
            <c:numRef>
              <c:f>Sheet1!$B$2:$B$4</c:f>
              <c:numCache>
                <c:formatCode>General</c:formatCode>
                <c:ptCount val="3"/>
                <c:pt idx="0">
                  <c:v>14.513</c:v>
                </c:pt>
                <c:pt idx="1">
                  <c:v>13.231</c:v>
                </c:pt>
                <c:pt idx="2">
                  <c:v>41.487000000000002</c:v>
                </c:pt>
              </c:numCache>
            </c:numRef>
          </c:val>
          <c:extLst>
            <c:ext xmlns:c16="http://schemas.microsoft.com/office/drawing/2014/chart" uri="{C3380CC4-5D6E-409C-BE32-E72D297353CC}">
              <c16:uniqueId val="{00000000-5C76-4D58-927C-BB34D16466AF}"/>
            </c:ext>
          </c:extLst>
        </c:ser>
        <c:ser>
          <c:idx val="1"/>
          <c:order val="1"/>
          <c:tx>
            <c:strRef>
              <c:f>Sheet1!$C$1</c:f>
              <c:strCache>
                <c:ptCount val="1"/>
                <c:pt idx="0">
                  <c:v>ID</c:v>
                </c:pt>
              </c:strCache>
            </c:strRef>
          </c:tx>
          <c:spPr>
            <a:solidFill>
              <a:srgbClr val="73E99C">
                <a:alpha val="71000"/>
              </a:srgbClr>
            </a:solidFill>
            <a:ln>
              <a:solidFill>
                <a:schemeClr val="tx1"/>
              </a:solidFill>
            </a:ln>
            <a:effectLst/>
          </c:spPr>
          <c:invertIfNegative val="0"/>
          <c:errBars>
            <c:errBarType val="both"/>
            <c:errValType val="cust"/>
            <c:noEndCap val="0"/>
            <c:plus>
              <c:numRef>
                <c:f>Sheet1!$C$8:$C$10</c:f>
                <c:numCache>
                  <c:formatCode>General</c:formatCode>
                  <c:ptCount val="3"/>
                  <c:pt idx="0">
                    <c:v>0.64700000000000002</c:v>
                  </c:pt>
                  <c:pt idx="1">
                    <c:v>0.70799999999999996</c:v>
                  </c:pt>
                  <c:pt idx="2">
                    <c:v>1.702</c:v>
                  </c:pt>
                </c:numCache>
              </c:numRef>
            </c:plus>
            <c:minus>
              <c:numRef>
                <c:f>Sheet1!$C$8:$C$10</c:f>
                <c:numCache>
                  <c:formatCode>General</c:formatCode>
                  <c:ptCount val="3"/>
                  <c:pt idx="0">
                    <c:v>0.64700000000000002</c:v>
                  </c:pt>
                  <c:pt idx="1">
                    <c:v>0.70799999999999996</c:v>
                  </c:pt>
                  <c:pt idx="2">
                    <c:v>1.702</c:v>
                  </c:pt>
                </c:numCache>
              </c:numRef>
            </c:minus>
            <c:spPr>
              <a:noFill/>
              <a:ln w="9525" cap="flat" cmpd="sng" algn="ctr">
                <a:solidFill>
                  <a:schemeClr val="tx1">
                    <a:lumMod val="65000"/>
                    <a:lumOff val="35000"/>
                  </a:schemeClr>
                </a:solidFill>
                <a:round/>
              </a:ln>
              <a:effectLst/>
            </c:spPr>
          </c:errBars>
          <c:cat>
            <c:strRef>
              <c:f>Sheet1!$A$2:$A$4</c:f>
              <c:strCache>
                <c:ptCount val="3"/>
                <c:pt idx="0">
                  <c:v>Valoración</c:v>
                </c:pt>
                <c:pt idx="1">
                  <c:v>Pertenencia</c:v>
                </c:pt>
                <c:pt idx="2">
                  <c:v>Total</c:v>
                </c:pt>
              </c:strCache>
            </c:strRef>
          </c:cat>
          <c:val>
            <c:numRef>
              <c:f>Sheet1!$C$2:$C$4</c:f>
              <c:numCache>
                <c:formatCode>General</c:formatCode>
                <c:ptCount val="3"/>
                <c:pt idx="0">
                  <c:v>12.643000000000001</c:v>
                </c:pt>
                <c:pt idx="1">
                  <c:v>12.429</c:v>
                </c:pt>
                <c:pt idx="2">
                  <c:v>37.286000000000001</c:v>
                </c:pt>
              </c:numCache>
            </c:numRef>
          </c:val>
          <c:extLst>
            <c:ext xmlns:c16="http://schemas.microsoft.com/office/drawing/2014/chart" uri="{C3380CC4-5D6E-409C-BE32-E72D297353CC}">
              <c16:uniqueId val="{00000001-5C76-4D58-927C-BB34D16466AF}"/>
            </c:ext>
          </c:extLst>
        </c:ser>
        <c:ser>
          <c:idx val="2"/>
          <c:order val="2"/>
          <c:tx>
            <c:strRef>
              <c:f>Sheet1!$D$1</c:f>
              <c:strCache>
                <c:ptCount val="1"/>
                <c:pt idx="0">
                  <c:v>ASD</c:v>
                </c:pt>
              </c:strCache>
            </c:strRef>
          </c:tx>
          <c:spPr>
            <a:solidFill>
              <a:srgbClr val="00B0F0">
                <a:alpha val="72000"/>
              </a:srgbClr>
            </a:solidFill>
            <a:ln>
              <a:solidFill>
                <a:schemeClr val="tx1"/>
              </a:solidFill>
            </a:ln>
            <a:effectLst/>
          </c:spPr>
          <c:invertIfNegative val="0"/>
          <c:errBars>
            <c:errBarType val="both"/>
            <c:errValType val="cust"/>
            <c:noEndCap val="0"/>
            <c:plus>
              <c:numRef>
                <c:f>Sheet1!$D$8:$D$10</c:f>
                <c:numCache>
                  <c:formatCode>General</c:formatCode>
                  <c:ptCount val="3"/>
                  <c:pt idx="0">
                    <c:v>0.435</c:v>
                  </c:pt>
                  <c:pt idx="1">
                    <c:v>0.47599999999999998</c:v>
                  </c:pt>
                  <c:pt idx="2">
                    <c:v>1.1439999999999999</c:v>
                  </c:pt>
                </c:numCache>
              </c:numRef>
            </c:plus>
            <c:minus>
              <c:numRef>
                <c:f>Sheet1!$D$8:$D$10</c:f>
                <c:numCache>
                  <c:formatCode>General</c:formatCode>
                  <c:ptCount val="3"/>
                  <c:pt idx="0">
                    <c:v>0.435</c:v>
                  </c:pt>
                  <c:pt idx="1">
                    <c:v>0.47599999999999998</c:v>
                  </c:pt>
                  <c:pt idx="2">
                    <c:v>1.1439999999999999</c:v>
                  </c:pt>
                </c:numCache>
              </c:numRef>
            </c:minus>
            <c:spPr>
              <a:noFill/>
              <a:ln w="9525" cap="flat" cmpd="sng" algn="ctr">
                <a:solidFill>
                  <a:schemeClr val="tx1">
                    <a:lumMod val="65000"/>
                    <a:lumOff val="35000"/>
                  </a:schemeClr>
                </a:solidFill>
                <a:round/>
              </a:ln>
              <a:effectLst/>
            </c:spPr>
          </c:errBars>
          <c:cat>
            <c:strRef>
              <c:f>Sheet1!$A$2:$A$4</c:f>
              <c:strCache>
                <c:ptCount val="3"/>
                <c:pt idx="0">
                  <c:v>Valoración</c:v>
                </c:pt>
                <c:pt idx="1">
                  <c:v>Pertenencia</c:v>
                </c:pt>
                <c:pt idx="2">
                  <c:v>Total</c:v>
                </c:pt>
              </c:strCache>
            </c:strRef>
          </c:cat>
          <c:val>
            <c:numRef>
              <c:f>Sheet1!$D$2:$D$4</c:f>
              <c:numCache>
                <c:formatCode>General</c:formatCode>
                <c:ptCount val="3"/>
                <c:pt idx="0">
                  <c:v>11.871</c:v>
                </c:pt>
                <c:pt idx="1">
                  <c:v>10.742000000000001</c:v>
                </c:pt>
                <c:pt idx="2">
                  <c:v>34.774000000000001</c:v>
                </c:pt>
              </c:numCache>
            </c:numRef>
          </c:val>
          <c:extLst>
            <c:ext xmlns:c16="http://schemas.microsoft.com/office/drawing/2014/chart" uri="{C3380CC4-5D6E-409C-BE32-E72D297353CC}">
              <c16:uniqueId val="{00000002-5C76-4D58-927C-BB34D16466AF}"/>
            </c:ext>
          </c:extLst>
        </c:ser>
        <c:dLbls>
          <c:showLegendKey val="0"/>
          <c:showVal val="0"/>
          <c:showCatName val="0"/>
          <c:showSerName val="0"/>
          <c:showPercent val="0"/>
          <c:showBubbleSize val="0"/>
        </c:dLbls>
        <c:gapWidth val="219"/>
        <c:overlap val="-27"/>
        <c:axId val="495704032"/>
        <c:axId val="220896592"/>
      </c:barChart>
      <c:catAx>
        <c:axId val="495704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rtl="0">
              <a:defRPr sz="2400" b="0" i="0" u="none" strike="noStrike" kern="1200" baseline="0">
                <a:solidFill>
                  <a:schemeClr val="tx1">
                    <a:lumMod val="65000"/>
                    <a:lumOff val="35000"/>
                  </a:schemeClr>
                </a:solidFill>
                <a:latin typeface="+mn-lt"/>
                <a:ea typeface="+mn-ea"/>
                <a:cs typeface="+mn-cs"/>
              </a:defRPr>
            </a:pPr>
            <a:endParaRPr lang="es-CO"/>
          </a:p>
        </c:txPr>
        <c:crossAx val="220896592"/>
        <c:crosses val="autoZero"/>
        <c:auto val="1"/>
        <c:lblAlgn val="ctr"/>
        <c:lblOffset val="100"/>
        <c:noMultiLvlLbl val="0"/>
      </c:catAx>
      <c:valAx>
        <c:axId val="220896592"/>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s-CO"/>
          </a:p>
        </c:txPr>
        <c:crossAx val="495704032"/>
        <c:crosses val="autoZero"/>
        <c:crossBetween val="between"/>
      </c:valAx>
      <c:spPr>
        <a:noFill/>
        <a:ln>
          <a:noFill/>
        </a:ln>
        <a:effectLst/>
      </c:spPr>
    </c:plotArea>
    <c:legend>
      <c:legendPos val="t"/>
      <c:layout>
        <c:manualLayout>
          <c:xMode val="edge"/>
          <c:yMode val="edge"/>
          <c:x val="0.30227991796928899"/>
          <c:y val="2.52565114443567E-2"/>
          <c:w val="0.28960958048250102"/>
          <c:h val="0.200154870143994"/>
        </c:manualLayout>
      </c:layout>
      <c:overlay val="1"/>
      <c:spPr>
        <a:noFill/>
        <a:ln>
          <a:noFill/>
        </a:ln>
        <a:effectLst/>
      </c:spPr>
      <c:txPr>
        <a:bodyPr rot="0" spcFirstLastPara="1" vertOverflow="ellipsis" vert="horz" wrap="square" anchor="ctr" anchorCtr="1"/>
        <a:lstStyle/>
        <a:p>
          <a:pPr rtl="0">
            <a:defRPr sz="2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r>
              <a:rPr lang="es-CO" noProof="0" dirty="0"/>
              <a:t>Normalmente en desarrollo</a:t>
            </a:r>
          </a:p>
        </c:rich>
      </c:tx>
      <c:layout>
        <c:manualLayout>
          <c:xMode val="edge"/>
          <c:yMode val="edge"/>
          <c:x val="0.17127744475930626"/>
          <c:y val="0.37815933684644515"/>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Typically Developing</c:v>
                </c:pt>
              </c:strCache>
            </c:strRef>
          </c:tx>
          <c:dPt>
            <c:idx val="0"/>
            <c:bubble3D val="0"/>
            <c:spPr>
              <a:solidFill>
                <a:srgbClr val="92D050">
                  <a:alpha val="66000"/>
                </a:srgbClr>
              </a:solidFill>
              <a:ln w="19050">
                <a:solidFill>
                  <a:schemeClr val="lt1"/>
                </a:solidFill>
              </a:ln>
              <a:effectLst/>
            </c:spPr>
            <c:extLst>
              <c:ext xmlns:c16="http://schemas.microsoft.com/office/drawing/2014/chart" uri="{C3380CC4-5D6E-409C-BE32-E72D297353CC}">
                <c16:uniqueId val="{00000001-B295-4015-A7EE-98956802F087}"/>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B295-4015-A7EE-98956802F087}"/>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B295-4015-A7EE-98956802F08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295-4015-A7EE-98956802F087}"/>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Very Good or Good</c:v>
                </c:pt>
                <c:pt idx="1">
                  <c:v>Fair</c:v>
                </c:pt>
                <c:pt idx="2">
                  <c:v>Poor or Very Poor</c:v>
                </c:pt>
              </c:strCache>
            </c:strRef>
          </c:cat>
          <c:val>
            <c:numRef>
              <c:f>Sheet1!$B$2:$B$5</c:f>
              <c:numCache>
                <c:formatCode>General</c:formatCode>
                <c:ptCount val="4"/>
                <c:pt idx="0">
                  <c:v>41</c:v>
                </c:pt>
                <c:pt idx="1">
                  <c:v>2</c:v>
                </c:pt>
                <c:pt idx="2">
                  <c:v>1</c:v>
                </c:pt>
              </c:numCache>
            </c:numRef>
          </c:val>
          <c:extLst>
            <c:ext xmlns:c16="http://schemas.microsoft.com/office/drawing/2014/chart" uri="{C3380CC4-5D6E-409C-BE32-E72D297353CC}">
              <c16:uniqueId val="{00000008-B295-4015-A7EE-98956802F087}"/>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r>
              <a:rPr lang="es-CO" noProof="0" dirty="0"/>
              <a:t>Únicamente </a:t>
            </a:r>
            <a:r>
              <a:rPr lang="es-CO" sz="3200" b="0" i="0" u="none" strike="noStrike" baseline="0" noProof="0" dirty="0">
                <a:effectLst/>
              </a:rPr>
              <a:t>ASD </a:t>
            </a:r>
            <a:endParaRPr lang="es-CO" noProof="0" dirty="0"/>
          </a:p>
        </c:rich>
      </c:tx>
      <c:layout>
        <c:manualLayout>
          <c:xMode val="edge"/>
          <c:yMode val="edge"/>
          <c:x val="0.21919358867539582"/>
          <c:y val="0.40542877901239505"/>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ASD only</c:v>
                </c:pt>
              </c:strCache>
            </c:strRef>
          </c:tx>
          <c:dPt>
            <c:idx val="0"/>
            <c:bubble3D val="0"/>
            <c:spPr>
              <a:solidFill>
                <a:srgbClr val="92D050">
                  <a:alpha val="66000"/>
                </a:srgbClr>
              </a:solidFill>
              <a:ln w="19050">
                <a:solidFill>
                  <a:schemeClr val="lt1"/>
                </a:solidFill>
              </a:ln>
              <a:effectLst/>
            </c:spPr>
            <c:extLst>
              <c:ext xmlns:c16="http://schemas.microsoft.com/office/drawing/2014/chart" uri="{C3380CC4-5D6E-409C-BE32-E72D297353CC}">
                <c16:uniqueId val="{00000001-2EE6-48E0-B813-FED4EB21345E}"/>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2EE6-48E0-B813-FED4EB21345E}"/>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2EE6-48E0-B813-FED4EB21345E}"/>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7</c:v>
                </c:pt>
                <c:pt idx="1">
                  <c:v>8</c:v>
                </c:pt>
                <c:pt idx="2">
                  <c:v>5</c:v>
                </c:pt>
              </c:numCache>
            </c:numRef>
          </c:val>
          <c:extLst>
            <c:ext xmlns:c16="http://schemas.microsoft.com/office/drawing/2014/chart" uri="{C3380CC4-5D6E-409C-BE32-E72D297353CC}">
              <c16:uniqueId val="{00000006-2EE6-48E0-B813-FED4EB21345E}"/>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r>
              <a:rPr lang="es-CO" noProof="0" dirty="0"/>
              <a:t>Discapacidad intelectual</a:t>
            </a:r>
          </a:p>
        </c:rich>
      </c:tx>
      <c:layout>
        <c:manualLayout>
          <c:xMode val="edge"/>
          <c:yMode val="edge"/>
          <c:x val="0.18854619736833908"/>
          <c:y val="0.3989583919580586"/>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Intellectual Disability</c:v>
                </c:pt>
              </c:strCache>
            </c:strRef>
          </c:tx>
          <c:dPt>
            <c:idx val="0"/>
            <c:bubble3D val="0"/>
            <c:spPr>
              <a:solidFill>
                <a:srgbClr val="92D050">
                  <a:alpha val="66000"/>
                </a:srgbClr>
              </a:solidFill>
              <a:ln w="19050">
                <a:solidFill>
                  <a:schemeClr val="lt1"/>
                </a:solidFill>
              </a:ln>
              <a:effectLst/>
            </c:spPr>
            <c:extLst>
              <c:ext xmlns:c16="http://schemas.microsoft.com/office/drawing/2014/chart" uri="{C3380CC4-5D6E-409C-BE32-E72D297353CC}">
                <c16:uniqueId val="{00000001-9D49-4043-B417-85DF31A260A7}"/>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9D49-4043-B417-85DF31A260A7}"/>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9D49-4043-B417-85DF31A260A7}"/>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3</c:v>
                </c:pt>
                <c:pt idx="1">
                  <c:v>7</c:v>
                </c:pt>
                <c:pt idx="2">
                  <c:v>5</c:v>
                </c:pt>
              </c:numCache>
            </c:numRef>
          </c:val>
          <c:extLst>
            <c:ext xmlns:c16="http://schemas.microsoft.com/office/drawing/2014/chart" uri="{C3380CC4-5D6E-409C-BE32-E72D297353CC}">
              <c16:uniqueId val="{00000006-9D49-4043-B417-85DF31A260A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684847987751502"/>
          <c:y val="0.44652777777777802"/>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ASD+ID</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BDB-46B3-9C09-314EE0609AF7}"/>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3BDB-46B3-9C09-314EE0609AF7}"/>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3BDB-46B3-9C09-314EE0609AF7}"/>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0</c:v>
                </c:pt>
                <c:pt idx="1">
                  <c:v>5</c:v>
                </c:pt>
                <c:pt idx="2">
                  <c:v>9</c:v>
                </c:pt>
              </c:numCache>
            </c:numRef>
          </c:val>
          <c:extLst>
            <c:ext xmlns:c16="http://schemas.microsoft.com/office/drawing/2014/chart" uri="{C3380CC4-5D6E-409C-BE32-E72D297353CC}">
              <c16:uniqueId val="{00000006-3BDB-46B3-9C09-314EE0609AF7}"/>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r>
              <a:rPr lang="es-CO" dirty="0"/>
              <a:t>Normalmente en desarrollo</a:t>
            </a:r>
          </a:p>
        </c:rich>
      </c:tx>
      <c:layout>
        <c:manualLayout>
          <c:xMode val="edge"/>
          <c:yMode val="edge"/>
          <c:x val="0.17127744475930629"/>
          <c:y val="0.38462768662526076"/>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Typically Developing</c:v>
                </c:pt>
              </c:strCache>
            </c:strRef>
          </c:tx>
          <c:dPt>
            <c:idx val="0"/>
            <c:bubble3D val="0"/>
            <c:spPr>
              <a:solidFill>
                <a:srgbClr val="92D050">
                  <a:alpha val="66000"/>
                </a:srgbClr>
              </a:solidFill>
              <a:ln w="19050">
                <a:solidFill>
                  <a:schemeClr val="lt1"/>
                </a:solidFill>
              </a:ln>
              <a:effectLst/>
            </c:spPr>
            <c:extLst>
              <c:ext xmlns:c16="http://schemas.microsoft.com/office/drawing/2014/chart" uri="{C3380CC4-5D6E-409C-BE32-E72D297353CC}">
                <c16:uniqueId val="{00000001-7F4A-47D0-9591-8225B9678652}"/>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7F4A-47D0-9591-8225B9678652}"/>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7F4A-47D0-9591-8225B9678652}"/>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7F4A-47D0-9591-8225B9678652}"/>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Very Good or Good</c:v>
                </c:pt>
                <c:pt idx="1">
                  <c:v>Fair</c:v>
                </c:pt>
                <c:pt idx="2">
                  <c:v>Poor or Very Poor</c:v>
                </c:pt>
              </c:strCache>
            </c:strRef>
          </c:cat>
          <c:val>
            <c:numRef>
              <c:f>Sheet1!$B$2:$B$5</c:f>
              <c:numCache>
                <c:formatCode>General</c:formatCode>
                <c:ptCount val="4"/>
                <c:pt idx="0">
                  <c:v>41</c:v>
                </c:pt>
                <c:pt idx="1">
                  <c:v>2</c:v>
                </c:pt>
                <c:pt idx="2">
                  <c:v>1</c:v>
                </c:pt>
              </c:numCache>
            </c:numRef>
          </c:val>
          <c:extLst>
            <c:ext xmlns:c16="http://schemas.microsoft.com/office/drawing/2014/chart" uri="{C3380CC4-5D6E-409C-BE32-E72D297353CC}">
              <c16:uniqueId val="{00000008-7F4A-47D0-9591-8225B967865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r>
              <a:rPr lang="es-CO" dirty="0"/>
              <a:t>Únicamente </a:t>
            </a:r>
            <a:r>
              <a:rPr lang="es-CO" sz="3200" b="0" i="0" u="none" strike="noStrike" baseline="0" dirty="0">
                <a:effectLst/>
              </a:rPr>
              <a:t>ASD</a:t>
            </a:r>
            <a:endParaRPr lang="es-CO" dirty="0"/>
          </a:p>
        </c:rich>
      </c:tx>
      <c:layout>
        <c:manualLayout>
          <c:xMode val="edge"/>
          <c:yMode val="edge"/>
          <c:x val="0.21559687590094823"/>
          <c:y val="0.40866295390180279"/>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ASD only</c:v>
                </c:pt>
              </c:strCache>
            </c:strRef>
          </c:tx>
          <c:dPt>
            <c:idx val="0"/>
            <c:bubble3D val="0"/>
            <c:spPr>
              <a:solidFill>
                <a:srgbClr val="92D050">
                  <a:alpha val="66000"/>
                </a:srgbClr>
              </a:solidFill>
              <a:ln w="19050">
                <a:solidFill>
                  <a:schemeClr val="lt1"/>
                </a:solidFill>
              </a:ln>
              <a:effectLst/>
            </c:spPr>
            <c:extLst>
              <c:ext xmlns:c16="http://schemas.microsoft.com/office/drawing/2014/chart" uri="{C3380CC4-5D6E-409C-BE32-E72D297353CC}">
                <c16:uniqueId val="{00000001-068A-4409-A31E-140E4F5E4360}"/>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068A-4409-A31E-140E4F5E4360}"/>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068A-4409-A31E-140E4F5E4360}"/>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7</c:v>
                </c:pt>
                <c:pt idx="1">
                  <c:v>8</c:v>
                </c:pt>
                <c:pt idx="2">
                  <c:v>5</c:v>
                </c:pt>
              </c:numCache>
            </c:numRef>
          </c:val>
          <c:extLst>
            <c:ext xmlns:c16="http://schemas.microsoft.com/office/drawing/2014/chart" uri="{C3380CC4-5D6E-409C-BE32-E72D297353CC}">
              <c16:uniqueId val="{00000006-068A-4409-A31E-140E4F5E4360}"/>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r>
              <a:rPr lang="es-CO" dirty="0"/>
              <a:t>Discapacidad intelectual</a:t>
            </a:r>
          </a:p>
        </c:rich>
      </c:tx>
      <c:layout>
        <c:manualLayout>
          <c:xMode val="edge"/>
          <c:yMode val="edge"/>
          <c:x val="0.20293304846612945"/>
          <c:y val="0.40542674173687415"/>
        </c:manualLayout>
      </c:layout>
      <c:overlay val="1"/>
      <c:spPr>
        <a:noFill/>
        <a:ln>
          <a:noFill/>
        </a:ln>
        <a:effectLst/>
      </c:spPr>
      <c:txPr>
        <a:bodyPr rot="0" spcFirstLastPara="1" vertOverflow="ellipsis" vert="horz" wrap="square" anchor="ctr" anchorCtr="1"/>
        <a:lstStyle/>
        <a:p>
          <a:pPr rtl="0">
            <a:defRPr sz="3200" b="0" i="0" u="none" strike="noStrike" kern="1200" spc="0" baseline="0">
              <a:solidFill>
                <a:schemeClr val="tx1"/>
              </a:solidFill>
              <a:latin typeface="+mn-lt"/>
              <a:ea typeface="+mn-ea"/>
              <a:cs typeface="+mn-cs"/>
            </a:defRPr>
          </a:pPr>
          <a:endParaRPr lang="es-CO"/>
        </a:p>
      </c:txPr>
    </c:title>
    <c:autoTitleDeleted val="0"/>
    <c:plotArea>
      <c:layout/>
      <c:doughnutChart>
        <c:varyColors val="1"/>
        <c:ser>
          <c:idx val="0"/>
          <c:order val="0"/>
          <c:tx>
            <c:strRef>
              <c:f>Sheet1!$B$1</c:f>
              <c:strCache>
                <c:ptCount val="1"/>
                <c:pt idx="0">
                  <c:v>Intellectual Disability</c:v>
                </c:pt>
              </c:strCache>
            </c:strRef>
          </c:tx>
          <c:dPt>
            <c:idx val="0"/>
            <c:bubble3D val="0"/>
            <c:spPr>
              <a:solidFill>
                <a:srgbClr val="92D050">
                  <a:alpha val="66000"/>
                </a:srgbClr>
              </a:solidFill>
              <a:ln w="19050">
                <a:solidFill>
                  <a:schemeClr val="lt1"/>
                </a:solidFill>
              </a:ln>
              <a:effectLst/>
            </c:spPr>
            <c:extLst>
              <c:ext xmlns:c16="http://schemas.microsoft.com/office/drawing/2014/chart" uri="{C3380CC4-5D6E-409C-BE32-E72D297353CC}">
                <c16:uniqueId val="{00000001-5EAF-47A9-B88B-6A61122A0AFF}"/>
              </c:ext>
            </c:extLst>
          </c:dPt>
          <c:dPt>
            <c:idx val="1"/>
            <c:bubble3D val="0"/>
            <c:spPr>
              <a:solidFill>
                <a:srgbClr val="F0FA06"/>
              </a:solidFill>
              <a:ln w="19050">
                <a:solidFill>
                  <a:schemeClr val="lt1"/>
                </a:solidFill>
              </a:ln>
              <a:effectLst/>
            </c:spPr>
            <c:extLst>
              <c:ext xmlns:c16="http://schemas.microsoft.com/office/drawing/2014/chart" uri="{C3380CC4-5D6E-409C-BE32-E72D297353CC}">
                <c16:uniqueId val="{00000003-5EAF-47A9-B88B-6A61122A0AFF}"/>
              </c:ext>
            </c:extLst>
          </c:dPt>
          <c:dPt>
            <c:idx val="2"/>
            <c:bubble3D val="0"/>
            <c:spPr>
              <a:solidFill>
                <a:srgbClr val="E8756B"/>
              </a:solidFill>
              <a:ln w="19050">
                <a:solidFill>
                  <a:schemeClr val="lt1"/>
                </a:solidFill>
              </a:ln>
              <a:effectLst/>
            </c:spPr>
            <c:extLst>
              <c:ext xmlns:c16="http://schemas.microsoft.com/office/drawing/2014/chart" uri="{C3380CC4-5D6E-409C-BE32-E72D297353CC}">
                <c16:uniqueId val="{00000005-5EAF-47A9-B88B-6A61122A0AFF}"/>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3</c:v>
                </c:pt>
                <c:pt idx="1">
                  <c:v>7</c:v>
                </c:pt>
                <c:pt idx="2">
                  <c:v>5</c:v>
                </c:pt>
              </c:numCache>
            </c:numRef>
          </c:val>
          <c:extLst>
            <c:ext xmlns:c16="http://schemas.microsoft.com/office/drawing/2014/chart" uri="{C3380CC4-5D6E-409C-BE32-E72D297353CC}">
              <c16:uniqueId val="{00000006-5EAF-47A9-B88B-6A61122A0AF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r>
              <a:rPr lang="es-CO" noProof="0" dirty="0"/>
              <a:t>Normalmente en desarrollo</a:t>
            </a:r>
          </a:p>
        </c:rich>
      </c:tx>
      <c:overlay val="0"/>
      <c:spPr>
        <a:noFill/>
        <a:ln>
          <a:noFill/>
        </a:ln>
        <a:effectLst/>
      </c:spPr>
      <c:txPr>
        <a:bodyPr rot="0" spcFirstLastPara="1" vertOverflow="ellipsis" vert="horz" wrap="square" anchor="ctr" anchorCtr="1"/>
        <a:lstStyle/>
        <a:p>
          <a:pPr rtl="0">
            <a:defRPr sz="2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Sheet1!$B$1</c:f>
              <c:strCache>
                <c:ptCount val="1"/>
                <c:pt idx="0">
                  <c:v>Typically Developing</c:v>
                </c:pt>
              </c:strCache>
            </c:strRef>
          </c:tx>
          <c:spPr>
            <a:solidFill>
              <a:schemeClr val="accent3">
                <a:lumMod val="60000"/>
                <a:lumOff val="40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DB-4B9C-8285-2B6C72E95F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2DB-4B9C-8285-2B6C72E95F10}"/>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D2DB-4B9C-8285-2B6C72E95F10}"/>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D2DB-4B9C-8285-2B6C72E95F10}"/>
              </c:ext>
            </c:extLst>
          </c:dPt>
          <c:dLbls>
            <c:spPr>
              <a:noFill/>
              <a:ln>
                <a:noFill/>
              </a:ln>
              <a:effectLst/>
            </c:spPr>
            <c:txPr>
              <a:bodyPr rot="0" spcFirstLastPara="1" vertOverflow="ellipsis" vert="horz" wrap="square" lIns="38100" tIns="19050" rIns="38100" bIns="19050" anchor="ctr" anchorCtr="1">
                <a:spAutoFit/>
              </a:bodyPr>
              <a:lstStyle/>
              <a:p>
                <a:pPr rtl="0">
                  <a:defRPr sz="2000" b="1" i="0" u="none" strike="noStrike" kern="1200" baseline="0">
                    <a:ln w="3175">
                      <a:solidFill>
                        <a:schemeClr val="bg1">
                          <a:alpha val="70000"/>
                        </a:schemeClr>
                      </a:solidFill>
                    </a:ln>
                    <a:solidFill>
                      <a:schemeClr val="tx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Normative Range</c:v>
                </c:pt>
                <c:pt idx="1">
                  <c:v>Clinically Elevated</c:v>
                </c:pt>
              </c:strCache>
            </c:strRef>
          </c:cat>
          <c:val>
            <c:numRef>
              <c:f>Sheet1!$B$2:$B$5</c:f>
              <c:numCache>
                <c:formatCode>General</c:formatCode>
                <c:ptCount val="4"/>
                <c:pt idx="0">
                  <c:v>92</c:v>
                </c:pt>
                <c:pt idx="1">
                  <c:v>8</c:v>
                </c:pt>
              </c:numCache>
            </c:numRef>
          </c:val>
          <c:extLst>
            <c:ext xmlns:c16="http://schemas.microsoft.com/office/drawing/2014/chart" uri="{C3380CC4-5D6E-409C-BE32-E72D297353CC}">
              <c16:uniqueId val="{00000008-D2DB-4B9C-8285-2B6C72E95F10}"/>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rtl="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6B84D-4A4C-8E45-9678-42129723A080}"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BAB00-22B5-3F40-9ACF-3278B3D32886}" type="slidenum">
              <a:rPr lang="en-US" smtClean="0"/>
              <a:t>‹Nº›</a:t>
            </a:fld>
            <a:endParaRPr lang="en-US"/>
          </a:p>
        </p:txBody>
      </p:sp>
    </p:spTree>
    <p:extLst>
      <p:ext uri="{BB962C8B-B14F-4D97-AF65-F5344CB8AC3E}">
        <p14:creationId xmlns:p14="http://schemas.microsoft.com/office/powerpoint/2010/main" val="53658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Muchas gracias por esa introducción y ¡gracias a todos por estar aquí en Zoom! Estoy emocionada de hablarles sobre mi investigación, donde examino el rol de la salud mental en la transición a la adultez en personas con discapacidades intelectuales y del neurodesarrollo.</a:t>
            </a:r>
          </a:p>
          <a:p>
            <a:endParaRPr lang="es-VE"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a:t>
            </a:fld>
            <a:endParaRPr lang="es"/>
          </a:p>
        </p:txBody>
      </p:sp>
    </p:spTree>
    <p:extLst>
      <p:ext uri="{BB962C8B-B14F-4D97-AF65-F5344CB8AC3E}">
        <p14:creationId xmlns:p14="http://schemas.microsoft.com/office/powerpoint/2010/main" val="126458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Para esta investigación, nos acercamos a las familias que participaron en un estudio anterior aquí en la UCR y en la </a:t>
            </a:r>
            <a:r>
              <a:rPr lang="es-VE" sz="1200" kern="1200" dirty="0" err="1">
                <a:solidFill>
                  <a:schemeClr val="tx1"/>
                </a:solidFill>
                <a:effectLst/>
                <a:latin typeface="+mn-lt"/>
                <a:ea typeface="+mn-ea"/>
                <a:cs typeface="+mn-cs"/>
              </a:rPr>
              <a:t>UCLA</a:t>
            </a:r>
            <a:r>
              <a:rPr lang="es-VE" sz="1200" kern="1200" dirty="0">
                <a:solidFill>
                  <a:schemeClr val="tx1"/>
                </a:solidFill>
                <a:effectLst/>
                <a:latin typeface="+mn-lt"/>
                <a:ea typeface="+mn-ea"/>
                <a:cs typeface="+mn-cs"/>
              </a:rPr>
              <a:t> llamado Estudio Familiar Colaborativo. Estas familias tienen niños que están normalmente en desarrollo, que tienen</a:t>
            </a:r>
            <a:r>
              <a:rPr lang="es-VE" sz="1200" kern="1200" baseline="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discapacidad intelectual o trastorno del espectro autista y habían participado en el estudio varias veces cuando los niños eran más pequeños. En este estudio de seguimiento, los niños ya están más grandes y ahora tienen, en promedio, 22 años. Participaron 93 adultos jóvenes y sus padres, de los cuales 49 tenían IDD.</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10</a:t>
            </a:fld>
            <a:endParaRPr lang="es"/>
          </a:p>
        </p:txBody>
      </p:sp>
    </p:spTree>
    <p:extLst>
      <p:ext uri="{BB962C8B-B14F-4D97-AF65-F5344CB8AC3E}">
        <p14:creationId xmlns:p14="http://schemas.microsoft.com/office/powerpoint/2010/main" val="77232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Para recopilar datos, les pedimos a los adultos jóvenes y sus padres que completaran un cuestionario en línea y participaran en entrevistas semiestructuradas con estudiantes de posgrado. Les solicitamos a los adultos jóvenes con ASD e ID que vinieran personalmente a nuestros laboratorios de investigación para poder apoyarlos mientras hacían los cuestionarios y adaptar las preguntas según fuera necesario para permitir su comprensión. Los adultos jóvenes que están normalmente en desarrollo y todos los padres completaron la evaluación por teléfono y en línea.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s-VE"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11</a:t>
            </a:fld>
            <a:endParaRPr lang="es"/>
          </a:p>
        </p:txBody>
      </p:sp>
    </p:spTree>
    <p:extLst>
      <p:ext uri="{BB962C8B-B14F-4D97-AF65-F5344CB8AC3E}">
        <p14:creationId xmlns:p14="http://schemas.microsoft.com/office/powerpoint/2010/main" val="127577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Dado que esta investigación se basa en la creación de una mejor comprensión de los factores de correlación y los predictores de los resultados observados en las poblaciones con IDD al inicio de la edad adulta,</a:t>
            </a:r>
            <a:r>
              <a:rPr lang="es-VE" sz="1200" kern="1200" baseline="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queríamos ver primero cómo se encontraban nuestros adultos jóvenes en el período de transición de manera más amplia.  Para ello, creamos un compuesto de resultados sobre la transición o TOC. El TOC se basa en medidas compuestas previamente utilizadas en los estudios de ASD y es una suma de tres áreas: profesión, independencia y funcionamiento social. Cada una se califica en una escala de 0 a 3, teniendo en cuenta tanto el informe de los padres como el autoinforme de estas áreas.</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12</a:t>
            </a:fld>
            <a:endParaRPr lang="es"/>
          </a:p>
        </p:txBody>
      </p:sp>
    </p:spTree>
    <p:extLst>
      <p:ext uri="{BB962C8B-B14F-4D97-AF65-F5344CB8AC3E}">
        <p14:creationId xmlns:p14="http://schemas.microsoft.com/office/powerpoint/2010/main" val="10669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Al dividir el compuesto en áreas de clasificación como en el estudio anterior, se puede ver que</a:t>
            </a:r>
            <a:r>
              <a:rPr lang="es-VE" sz="1200" kern="1200" baseline="0" dirty="0">
                <a:solidFill>
                  <a:schemeClr val="tx1"/>
                </a:solidFill>
                <a:effectLst/>
                <a:latin typeface="+mn-lt"/>
                <a:ea typeface="+mn-ea"/>
                <a:cs typeface="+mn-cs"/>
              </a:rPr>
              <a:t> la gran mayoría de </a:t>
            </a:r>
            <a:r>
              <a:rPr lang="es-VE" sz="1200" kern="1200" dirty="0">
                <a:solidFill>
                  <a:schemeClr val="tx1"/>
                </a:solidFill>
                <a:effectLst/>
                <a:latin typeface="+mn-lt"/>
                <a:ea typeface="+mn-ea"/>
                <a:cs typeface="+mn-cs"/>
              </a:rPr>
              <a:t>los adultos jóvenes que están normalmente en desarrollo</a:t>
            </a:r>
            <a:r>
              <a:rPr lang="es-VE" sz="1200" kern="1200" baseline="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caen en el rango bueno o muy bueno.</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13</a:t>
            </a:fld>
            <a:endParaRPr lang="es"/>
          </a:p>
        </p:txBody>
      </p:sp>
    </p:spTree>
    <p:extLst>
      <p:ext uri="{BB962C8B-B14F-4D97-AF65-F5344CB8AC3E}">
        <p14:creationId xmlns:p14="http://schemas.microsoft.com/office/powerpoint/2010/main" val="192644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a:t>Por el contrario, la mayoría de los grupos con ID y ASD caen en los rangos de justo o bajo.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14</a:t>
            </a:fld>
            <a:endParaRPr lang="es"/>
          </a:p>
        </p:txBody>
      </p:sp>
    </p:spTree>
    <p:extLst>
      <p:ext uri="{BB962C8B-B14F-4D97-AF65-F5344CB8AC3E}">
        <p14:creationId xmlns:p14="http://schemas.microsoft.com/office/powerpoint/2010/main" val="56346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Luego, al observar a los adultos jóvenes con ambos diagnósticos, ASD e ID comórbido, se obtuvo el peor de los resultados porque ninguno cayó en el rango bueno y la mayoría está en el rango bajo.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VE" sz="1200" kern="1200" dirty="0">
                <a:solidFill>
                  <a:schemeClr val="tx1"/>
                </a:solidFill>
                <a:effectLst/>
                <a:latin typeface="+mn-lt"/>
                <a:ea typeface="+mn-ea"/>
                <a:cs typeface="+mn-cs"/>
              </a:rPr>
              <a:t> </a:t>
            </a:r>
          </a:p>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En última instancia, de acuerdo con el estudio anterior, estos resultados continúan enfatizando que los adultos jóvenes con IDD siguen estando en riesgo de tener resultados de transición deficientes o bajos. Y puede que no les sorprenda a todos ustedes, que están experimentando las dificultades por sí mismos o abogando por los apoyos educativos que su hijo necesita en un colegio comunitario o buscando oportunidades de trabajo con apoyo o simplemente buscando el programa más adecuado para usted y su familia. Es un momento difícil.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endParaRPr lang="en-US" baseline="0" dirty="0"/>
          </a:p>
          <a:p>
            <a:endParaRPr lang="en-US" baseline="0" dirty="0"/>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15</a:t>
            </a:fld>
            <a:endParaRPr lang="es"/>
          </a:p>
        </p:txBody>
      </p:sp>
    </p:spTree>
    <p:extLst>
      <p:ext uri="{BB962C8B-B14F-4D97-AF65-F5344CB8AC3E}">
        <p14:creationId xmlns:p14="http://schemas.microsoft.com/office/powerpoint/2010/main" val="172416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Nuestros resultados preliminares, usando una prueba de chi cuadrado, mostraron que los padres de adultos jóvenes con IDD eran significativamente más propensos a presentar problemas de salud mental clínicamente elevados. Aquí se puede ver que el 35% de los padres con adultos jóvenes con IDD clasificaron a su hijo en el rango elevado, en comparación con solo el 8% de los padres de adultos jóvenes TD. </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endParaRPr lang="es"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16</a:t>
            </a:fld>
            <a:endParaRPr lang="es"/>
          </a:p>
        </p:txBody>
      </p:sp>
    </p:spTree>
    <p:extLst>
      <p:ext uri="{BB962C8B-B14F-4D97-AF65-F5344CB8AC3E}">
        <p14:creationId xmlns:p14="http://schemas.microsoft.com/office/powerpoint/2010/main" val="1013903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El autoinforme de los síntomas de salud mental muestra un panorama similar, donde los adultos jóvenes de los grupos con IDD tenían una probabilidad significativamente mayor de autoinformarse como si estuvieran dentro del rango clínico de los problemas de salud mental. Puede ver que para ambos grupos de IDD y TD, más adultos jóvenes se autoinforman en el rango clínico que los padres. Esto sugiere que los padres pueden no tener un entendimiento pleno de las experiencias de sus hijos a esta edad y es importante escuchar al adulto joven directamente.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17</a:t>
            </a:fld>
            <a:endParaRPr lang="es"/>
          </a:p>
        </p:txBody>
      </p:sp>
    </p:spTree>
    <p:extLst>
      <p:ext uri="{BB962C8B-B14F-4D97-AF65-F5344CB8AC3E}">
        <p14:creationId xmlns:p14="http://schemas.microsoft.com/office/powerpoint/2010/main" val="388263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También vimos un efecto significativo del estado de diagnóstico en el número de amigos listados. Específicamente, que los adultos jóvenes en el grupo de ASD informaron significativamente menos amigos que les brindaran algún tipo de apoyo social. Aquí pueden ver que el número de amigos que los adultos jóvenes con ASD informaron, en promedio, es en realidad menos de la mitad que el de sus compañeros que están normalmente en desarrollo. Notablemente, aunque el número de amigos que informaron los adultos jóvenes con discapacidad intelectual fue menor que el de sus compañeros que están normalmente en desarrollo, no alcanzó la importancia estadística, por lo que a ese grupo le está yendo un poco mejor en esta área.</a:t>
            </a:r>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18</a:t>
            </a:fld>
            <a:endParaRPr lang="es"/>
          </a:p>
        </p:txBody>
      </p:sp>
    </p:spTree>
    <p:extLst>
      <p:ext uri="{BB962C8B-B14F-4D97-AF65-F5344CB8AC3E}">
        <p14:creationId xmlns:p14="http://schemas.microsoft.com/office/powerpoint/2010/main" val="142610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Una imagen similar se ve en el apoyo social percibido, que es el sentimiento subjetivo acerca de cuánto apoyo hay disponible para nosotros, como SENTIR que contamos con alguien que nos lleve al aeropuerto o al cine. Aquí, vemos que el grupo de ASD, en azul, informó percepciones significativamente más bajas de su apoyo total disponible; en el apoyo de evaluación, que es tener a alguien con quien hablar de sus sentimientos; y en el apoyo de pertenencia, que es tener a alguien con quien hacer actividades. </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19</a:t>
            </a:fld>
            <a:endParaRPr lang="es"/>
          </a:p>
        </p:txBody>
      </p:sp>
    </p:spTree>
    <p:extLst>
      <p:ext uri="{BB962C8B-B14F-4D97-AF65-F5344CB8AC3E}">
        <p14:creationId xmlns:p14="http://schemas.microsoft.com/office/powerpoint/2010/main" val="142905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Para empezar hablando un poco de los antecedentes, sabemos que para todos los adultos jóvenes, la transición a la adultez se reconoce cada vez más como un período de desarrollo distinto. A menudo se define entre los 18 y los 24 años y es un período en el que las personas están resolviendo temas como el trabajo, la educación superior, el noviazgo o el lugar donde van a vivir. También hay muchos cambios que ocurren en este momento, tanto al interior de la persona (por ejemplo, la maduración del cerebro, el desarrollo de la identidad) como en su entorno (dejar la escuela secundaria, un cambio en su función, ya sea por convertirse en un empleado o asumir más responsabilidades). Estos cambios, esa exploración y a veces el ensayo y el error que conlleva, dan lugar a una gran diversidad de resultados para los adultos jóvenes. También señala que el período de transición es una coyuntura crítica en la que las cosas pueden cambiar muy rápidamente para bien o para mal.</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2</a:t>
            </a:fld>
            <a:endParaRPr lang="es"/>
          </a:p>
        </p:txBody>
      </p:sp>
    </p:spTree>
    <p:extLst>
      <p:ext uri="{BB962C8B-B14F-4D97-AF65-F5344CB8AC3E}">
        <p14:creationId xmlns:p14="http://schemas.microsoft.com/office/powerpoint/2010/main" val="1435768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Entonces, ¿cómo se relacionan todos estos factores socioemocionales con los resultados generales de la transición a la adultez?  </a:t>
            </a:r>
          </a:p>
          <a:p>
            <a:pPr marL="0" marR="0" indent="0" algn="l" defTabSz="914400" rtl="0" eaLnBrk="1" fontAlgn="auto" latinLnBrk="0" hangingPunct="1">
              <a:lnSpc>
                <a:spcPct val="100000"/>
              </a:lnSpc>
              <a:spcBef>
                <a:spcPts val="0"/>
              </a:spcBef>
              <a:spcAft>
                <a:spcPts val="0"/>
              </a:spcAft>
              <a:buClrTx/>
              <a:buSzTx/>
              <a:buFontTx/>
              <a:buNone/>
              <a:tabLst/>
              <a:defRPr/>
            </a:pPr>
            <a:endParaRPr lang="e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s"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20</a:t>
            </a:fld>
            <a:endParaRPr lang="es"/>
          </a:p>
        </p:txBody>
      </p:sp>
    </p:spTree>
    <p:extLst>
      <p:ext uri="{BB962C8B-B14F-4D97-AF65-F5344CB8AC3E}">
        <p14:creationId xmlns:p14="http://schemas.microsoft.com/office/powerpoint/2010/main" val="105517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Encontramos que para todos los adultos jóvenes en todos los grupos, los problemas de asimilación como la depresión y la ansiedad se relacionan con una menor calidad de vida y un resultado funcional más bajo. El menor apoyo social percibido se relaciona</a:t>
            </a:r>
            <a:r>
              <a:rPr lang="es-VE" sz="1200" kern="1200" baseline="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con mayores tasas de esos mismos problemas de asimilación.  Finalmente, tener una red de apoyo social más grande se relaciona con resultados funcionales positivos, incluyendo el trabajo.</a:t>
            </a:r>
          </a:p>
          <a:p>
            <a:pPr marL="0" marR="0" indent="0" algn="l" defTabSz="914400" rtl="0" eaLnBrk="1" fontAlgn="auto" latinLnBrk="0" hangingPunct="1">
              <a:lnSpc>
                <a:spcPct val="100000"/>
              </a:lnSpc>
              <a:spcBef>
                <a:spcPts val="0"/>
              </a:spcBef>
              <a:spcAft>
                <a:spcPts val="0"/>
              </a:spcAft>
              <a:buClrTx/>
              <a:buSzTx/>
              <a:buFontTx/>
              <a:buNone/>
              <a:tabLst/>
              <a:defRPr/>
            </a:pPr>
            <a:endParaRPr lang="e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s"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21</a:t>
            </a:fld>
            <a:endParaRPr lang="es"/>
          </a:p>
        </p:txBody>
      </p:sp>
    </p:spTree>
    <p:extLst>
      <p:ext uri="{BB962C8B-B14F-4D97-AF65-F5344CB8AC3E}">
        <p14:creationId xmlns:p14="http://schemas.microsoft.com/office/powerpoint/2010/main" val="183294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También queríamos entender cuáles eran los factores que PREDIJERON resultados positivos en la transición a la adultez. PARA ello, pudimos utilizar los datos de estas familias que fueron recopilados en la adolescencia cuando los participantes tenían 13 y 15 años, y ver qué predecía los resultados que nos interesan.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22</a:t>
            </a:fld>
            <a:endParaRPr lang="es"/>
          </a:p>
        </p:txBody>
      </p:sp>
    </p:spTree>
    <p:extLst>
      <p:ext uri="{BB962C8B-B14F-4D97-AF65-F5344CB8AC3E}">
        <p14:creationId xmlns:p14="http://schemas.microsoft.com/office/powerpoint/2010/main" val="2110472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De nuevo encontramos muchos puntos en común en todos los grupos de diagnóstico. En cuanto a los factores de protección, encontramos que los adolescentes con mayores esperanzas tenían menos problemas de salud mental y un mayor apoyo social percibido al inicio de la edad adulta.  En cuanto a los factores de riesgo, encontramos que padecer de acoso escolar en la adolescencia y tener padres más controladores o negativos en su afecto (p. ej., parecer molestos o tristes) resultó en mayores niveles de problemas de salud mental al inicio de la edad adulta.</a:t>
            </a:r>
            <a:r>
              <a:rPr lang="es-VE" sz="1200" kern="1200" baseline="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También es interesante que los adolescentes con problemas de conducta como el incumplimiento de las normas y la agresión, tenían menos miembros de la familia en sus redes de apoyo social.</a:t>
            </a:r>
            <a:r>
              <a:rPr lang="es-VE" sz="1200" kern="1200" baseline="0" dirty="0">
                <a:solidFill>
                  <a:schemeClr val="tx1"/>
                </a:solidFill>
                <a:effectLst/>
                <a:latin typeface="+mn-lt"/>
                <a:ea typeface="+mn-ea"/>
                <a:cs typeface="+mn-cs"/>
              </a:rPr>
              <a:t> </a:t>
            </a:r>
            <a:r>
              <a:rPr lang="es-VE" sz="1200" kern="1200" dirty="0">
                <a:solidFill>
                  <a:schemeClr val="tx1"/>
                </a:solidFill>
                <a:effectLst/>
                <a:latin typeface="+mn-lt"/>
                <a:ea typeface="+mn-ea"/>
                <a:cs typeface="+mn-cs"/>
              </a:rPr>
              <a:t>Todos estos hallazgos subrayan cómo nuestras experiencias y dificultades pueden moldear nuestras trayectorias a lo largo de los años.</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23</a:t>
            </a:fld>
            <a:endParaRPr lang="es"/>
          </a:p>
        </p:txBody>
      </p:sp>
    </p:spTree>
    <p:extLst>
      <p:ext uri="{BB962C8B-B14F-4D97-AF65-F5344CB8AC3E}">
        <p14:creationId xmlns:p14="http://schemas.microsoft.com/office/powerpoint/2010/main" val="116073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Vemos una réplica de los hallazgos que muestran una transición a la adultez relativamente baja en los adultos jóvenes con </a:t>
            </a:r>
            <a:r>
              <a:rPr lang="es-VE" sz="1200" kern="1200" dirty="0" err="1">
                <a:solidFill>
                  <a:schemeClr val="tx1"/>
                </a:solidFill>
                <a:effectLst/>
                <a:latin typeface="+mn-lt"/>
                <a:ea typeface="+mn-ea"/>
                <a:cs typeface="+mn-cs"/>
              </a:rPr>
              <a:t>IDD</a:t>
            </a:r>
            <a:r>
              <a:rPr lang="es-VE" sz="1200" kern="1200" dirty="0">
                <a:solidFill>
                  <a:schemeClr val="tx1"/>
                </a:solidFill>
                <a:effectLst/>
                <a:latin typeface="+mn-lt"/>
                <a:ea typeface="+mn-ea"/>
                <a:cs typeface="+mn-cs"/>
              </a:rPr>
              <a:t>, en relación con las poblaciones que están normalmente en desarrollo. También vemos que las variables socioemocionales en la adolescencia y al inicio de la edad adulta muestran conexiones muy estrechas con los resultados de la transición. A pesar de las diferencias grupales en las medidas de los resultados, encontramos muy pocas diferencias en la forma en que estos factores se relacionan con los resultados. Los mismos predictores afectaron a todos los adultos jóvenes de la misma manera, sugiriendo una amplia universalidad en los factores de correlación y en los predictores de transiciones exitosas a la adultez.</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24</a:t>
            </a:fld>
            <a:endParaRPr lang="es"/>
          </a:p>
        </p:txBody>
      </p:sp>
    </p:spTree>
    <p:extLst>
      <p:ext uri="{BB962C8B-B14F-4D97-AF65-F5344CB8AC3E}">
        <p14:creationId xmlns:p14="http://schemas.microsoft.com/office/powerpoint/2010/main" val="200887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Sin embargo, los factores que identificamos como importantes para los resultados en la transición a la adultez, son también en los que los jóvenes con IDD corren un mayor riesgo. Los adolescentes con IDD son más propensos a experimentar victimización y acoso escolar, tienen menos esperanzas, menos apoyo social y problemas de salud mental elevados, así como interacciones negativas entre padres e hijos. Por lo tanto, para comprender los resultados de la transición de las personas con IDD, puede ser más útil centrarse en la comprensión de cómo todos estos factores socioemocionales se unen para producir un entorno en el que el éxito durante el período de transición, ya sea definido a través de los resultados funcionales o la satisfacción subjetiva, se hace cada vez más difícil.</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25</a:t>
            </a:fld>
            <a:endParaRPr lang="es"/>
          </a:p>
        </p:txBody>
      </p:sp>
    </p:spTree>
    <p:extLst>
      <p:ext uri="{BB962C8B-B14F-4D97-AF65-F5344CB8AC3E}">
        <p14:creationId xmlns:p14="http://schemas.microsoft.com/office/powerpoint/2010/main" val="318610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Aunque ese puede ser un panorama sombrío de pintar, también hay un gran potencial para una intervención efectiva. Cada uno de los factores identificados en este estudio es susceptible de cambiar y se ha demostrado que responden a la intervención. Esto contrasta con el estudio anterior que se ha centrado en características inmutables en su gran mayoría como el coeficiente intelectual, la capacidad lingüística y la severidad de los síntomas del autismo como predictores de los resultados. Esto es posible, pero necesitamos más intervenciones basadas en la evidencia, intervenciones de salud mental adaptadas a los jóvenes y a los adultos jóvenes con ASD, intervenciones para reducir el acoso escolar y aumentar las amistades, programas de crianza para padres de adolescentes con ASD y tal vez, un nuevo objetivo para mejorar la esperanza en los adolescentes.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26</a:t>
            </a:fld>
            <a:endParaRPr lang="es"/>
          </a:p>
        </p:txBody>
      </p:sp>
    </p:spTree>
    <p:extLst>
      <p:ext uri="{BB962C8B-B14F-4D97-AF65-F5344CB8AC3E}">
        <p14:creationId xmlns:p14="http://schemas.microsoft.com/office/powerpoint/2010/main" val="836553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Mientras tanto, para las familias de la audiencia, se pueden ver algunas enseñanzas de esta investigación. Y debido a esa universalidad que mencioné, realmente estas enseñanzas pueden servir para cualquiera con un adulto joven en sus vidas. Así que la primera enseñanza - 1 - es que es importante controlar los problemas de salud mental al inicio de la edad adulta, especialmente los síntomas de asimilación como la depresión y la ansiedad que se relacionan con resultados funcionales y una calidad de vida más baja. La depresión y la ansiedad pueden presentarse de muchas maneras diferentes como la clásica tristeza y preocupación, pero también irritabilidad, arrebatos, dificultad para dormir, pérdida del apetito, muchos dolores de cabeza y malestar estomacal, y más. ¡Asegúrese de contactar a un proveedor de salud mental está preocupado por un adulto joven que conoce para que reciba tratamiento!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VE"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27</a:t>
            </a:fld>
            <a:endParaRPr lang="es"/>
          </a:p>
        </p:txBody>
      </p:sp>
    </p:spTree>
    <p:extLst>
      <p:ext uri="{BB962C8B-B14F-4D97-AF65-F5344CB8AC3E}">
        <p14:creationId xmlns:p14="http://schemas.microsoft.com/office/powerpoint/2010/main" val="25126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Además, en el caso de los adultos jóvenes, el tamaño de la red de apoyo social y las percepciones de dicho apoyo social están relacionados con los resultados al inicio de la edad adulta. Para los adultos jóvenes de allá afuera o los que conocen a adultos jóvenes, el apoyo para hacer y mantener conexiones ya sea mediante la inscripción a un grupo o una clase, el impulso de sus habilidades sociales a través de un programa o animándolos a volver a ver a un amigo de la escuela secundaria para ponerse al día, va a ser un factor protector para ellos.</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28</a:t>
            </a:fld>
            <a:endParaRPr lang="es"/>
          </a:p>
        </p:txBody>
      </p:sp>
    </p:spTree>
    <p:extLst>
      <p:ext uri="{BB962C8B-B14F-4D97-AF65-F5344CB8AC3E}">
        <p14:creationId xmlns:p14="http://schemas.microsoft.com/office/powerpoint/2010/main" val="45498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También tenemos enseñanzas para aquellos que tienen un adolescente en sus vidas. Nuevamente, esto aplica para los adolescentes con o sin IDD.  Al pensar en la mejor manera de prepararlos para el éxito en la transición a la adultez surgieron algunas variables diferentes. Notablemente, la idea de esperanza estaba conectada tanto con la salud mental como con los resultados del apoyo social al inicio de la edad adulta. La esperanza se define como la creencia de que serán capaces de identificar formas de lograr sus objetivos y seguir trabajando activamente para alcanzarlos. Para aquellos que interactúan con adolescentes, las formas de crear esperanza pueden ser ayudarlos a pensar en múltiples soluciones a un problema mediante una tormenta de ideas o abordar de manera creativa un contratiempo, apoyarlos para que sigan adelante, incluso si la primera forma no funciona, y comenzar por metas pequeñas para aumentar el éxito y la confianza.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29</a:t>
            </a:fld>
            <a:endParaRPr lang="es"/>
          </a:p>
        </p:txBody>
      </p:sp>
    </p:spTree>
    <p:extLst>
      <p:ext uri="{BB962C8B-B14F-4D97-AF65-F5344CB8AC3E}">
        <p14:creationId xmlns:p14="http://schemas.microsoft.com/office/powerpoint/2010/main" val="69953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En el caso de las personas con discapacidades intelectuales y del desarrollo </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Intellectual</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Developmental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Disabilities</a:t>
            </a:r>
            <a:r>
              <a:rPr lang="es-ES" sz="1200" kern="1200" dirty="0">
                <a:solidFill>
                  <a:schemeClr val="tx1"/>
                </a:solidFill>
                <a:effectLst/>
                <a:latin typeface="+mn-lt"/>
                <a:ea typeface="+mn-ea"/>
                <a:cs typeface="+mn-cs"/>
              </a:rPr>
              <a:t>, IDD)</a:t>
            </a:r>
            <a:r>
              <a:rPr lang="es-VE" sz="1200" kern="1200" dirty="0">
                <a:solidFill>
                  <a:schemeClr val="tx1"/>
                </a:solidFill>
                <a:effectLst/>
                <a:latin typeface="+mn-lt"/>
                <a:ea typeface="+mn-ea"/>
                <a:cs typeface="+mn-cs"/>
              </a:rPr>
              <a:t> como el trastorno del espectro autista o la discapacidad intelectual, esta coyuntura crítica parece ser aún más pronunciada. </a:t>
            </a:r>
          </a:p>
          <a:p>
            <a:r>
              <a:rPr lang="es-VE" sz="1200" kern="1200" dirty="0">
                <a:solidFill>
                  <a:schemeClr val="tx1"/>
                </a:solidFill>
                <a:effectLst/>
                <a:latin typeface="+mn-lt"/>
                <a:ea typeface="+mn-ea"/>
                <a:cs typeface="+mn-cs"/>
              </a:rPr>
              <a:t> </a:t>
            </a:r>
          </a:p>
          <a:p>
            <a:r>
              <a:rPr lang="es-VE" sz="1200" kern="1200" dirty="0">
                <a:solidFill>
                  <a:schemeClr val="tx1"/>
                </a:solidFill>
                <a:effectLst/>
                <a:latin typeface="+mn-lt"/>
                <a:ea typeface="+mn-ea"/>
                <a:cs typeface="+mn-cs"/>
              </a:rPr>
              <a:t>A medida que estas personas salen del sistema de escuelas públicas, pierden los amplios servicios que se les ofrecen a través de la Ley de Educación para Personas con Discapacidad (</a:t>
            </a:r>
            <a:r>
              <a:rPr lang="es-VE" sz="1200" kern="1200" dirty="0" err="1">
                <a:solidFill>
                  <a:schemeClr val="tx1"/>
                </a:solidFill>
                <a:effectLst/>
                <a:latin typeface="+mn-lt"/>
                <a:ea typeface="+mn-ea"/>
                <a:cs typeface="+mn-cs"/>
              </a:rPr>
              <a:t>Individuals</a:t>
            </a:r>
            <a:r>
              <a:rPr lang="es-VE" sz="1200" kern="1200" dirty="0">
                <a:solidFill>
                  <a:schemeClr val="tx1"/>
                </a:solidFill>
                <a:effectLst/>
                <a:latin typeface="+mn-lt"/>
                <a:ea typeface="+mn-ea"/>
                <a:cs typeface="+mn-cs"/>
              </a:rPr>
              <a:t> </a:t>
            </a:r>
            <a:r>
              <a:rPr lang="es-VE" sz="1200" kern="1200" dirty="0" err="1">
                <a:solidFill>
                  <a:schemeClr val="tx1"/>
                </a:solidFill>
                <a:effectLst/>
                <a:latin typeface="+mn-lt"/>
                <a:ea typeface="+mn-ea"/>
                <a:cs typeface="+mn-cs"/>
              </a:rPr>
              <a:t>with</a:t>
            </a:r>
            <a:r>
              <a:rPr lang="es-VE" sz="1200" kern="1200" dirty="0">
                <a:solidFill>
                  <a:schemeClr val="tx1"/>
                </a:solidFill>
                <a:effectLst/>
                <a:latin typeface="+mn-lt"/>
                <a:ea typeface="+mn-ea"/>
                <a:cs typeface="+mn-cs"/>
              </a:rPr>
              <a:t> </a:t>
            </a:r>
            <a:r>
              <a:rPr lang="es-VE" sz="1200" kern="1200" dirty="0" err="1">
                <a:solidFill>
                  <a:schemeClr val="tx1"/>
                </a:solidFill>
                <a:effectLst/>
                <a:latin typeface="+mn-lt"/>
                <a:ea typeface="+mn-ea"/>
                <a:cs typeface="+mn-cs"/>
              </a:rPr>
              <a:t>Disabilities</a:t>
            </a:r>
            <a:r>
              <a:rPr lang="es-VE" sz="1200" kern="1200" dirty="0">
                <a:solidFill>
                  <a:schemeClr val="tx1"/>
                </a:solidFill>
                <a:effectLst/>
                <a:latin typeface="+mn-lt"/>
                <a:ea typeface="+mn-ea"/>
                <a:cs typeface="+mn-cs"/>
              </a:rPr>
              <a:t> </a:t>
            </a:r>
            <a:r>
              <a:rPr lang="es-VE" sz="1200" kern="1200" dirty="0" err="1">
                <a:solidFill>
                  <a:schemeClr val="tx1"/>
                </a:solidFill>
                <a:effectLst/>
                <a:latin typeface="+mn-lt"/>
                <a:ea typeface="+mn-ea"/>
                <a:cs typeface="+mn-cs"/>
              </a:rPr>
              <a:t>Education</a:t>
            </a:r>
            <a:r>
              <a:rPr lang="es-VE" sz="1200" kern="1200" dirty="0">
                <a:solidFill>
                  <a:schemeClr val="tx1"/>
                </a:solidFill>
                <a:effectLst/>
                <a:latin typeface="+mn-lt"/>
                <a:ea typeface="+mn-ea"/>
                <a:cs typeface="+mn-cs"/>
              </a:rPr>
              <a:t> </a:t>
            </a:r>
            <a:r>
              <a:rPr lang="es-VE" sz="1200" kern="1200" dirty="0" err="1">
                <a:solidFill>
                  <a:schemeClr val="tx1"/>
                </a:solidFill>
                <a:effectLst/>
                <a:latin typeface="+mn-lt"/>
                <a:ea typeface="+mn-ea"/>
                <a:cs typeface="+mn-cs"/>
              </a:rPr>
              <a:t>Act</a:t>
            </a:r>
            <a:r>
              <a:rPr lang="es-VE" sz="1200" kern="1200" dirty="0">
                <a:solidFill>
                  <a:schemeClr val="tx1"/>
                </a:solidFill>
                <a:effectLst/>
                <a:latin typeface="+mn-lt"/>
                <a:ea typeface="+mn-ea"/>
                <a:cs typeface="+mn-cs"/>
              </a:rPr>
              <a:t>, IDEA). Los servicios para adultos están menos disponibles y se vuelven más difíciles de acceder. Como tal, muchos adultos jóvenes con IDD se enfrentan a lo que se ha considerado una "caída del servicio" y las investigaciones muestran una drástica disminución en el uso de servicios después de que estas personas dejan la escuela secundaria. Casi la mitad de los adultos jóvenes con trastorno del espectro autista (</a:t>
            </a:r>
            <a:r>
              <a:rPr lang="es-VE" sz="1200" kern="1200" dirty="0" err="1">
                <a:solidFill>
                  <a:schemeClr val="tx1"/>
                </a:solidFill>
                <a:effectLst/>
                <a:latin typeface="+mn-lt"/>
                <a:ea typeface="+mn-ea"/>
                <a:cs typeface="+mn-cs"/>
              </a:rPr>
              <a:t>Autism</a:t>
            </a:r>
            <a:r>
              <a:rPr lang="es-VE" sz="1200" kern="1200" dirty="0">
                <a:solidFill>
                  <a:schemeClr val="tx1"/>
                </a:solidFill>
                <a:effectLst/>
                <a:latin typeface="+mn-lt"/>
                <a:ea typeface="+mn-ea"/>
                <a:cs typeface="+mn-cs"/>
              </a:rPr>
              <a:t> </a:t>
            </a:r>
            <a:r>
              <a:rPr lang="es-VE" sz="1200" kern="1200" dirty="0" err="1">
                <a:solidFill>
                  <a:schemeClr val="tx1"/>
                </a:solidFill>
                <a:effectLst/>
                <a:latin typeface="+mn-lt"/>
                <a:ea typeface="+mn-ea"/>
                <a:cs typeface="+mn-cs"/>
              </a:rPr>
              <a:t>spectrum</a:t>
            </a:r>
            <a:r>
              <a:rPr lang="es-VE" sz="1200" kern="1200" dirty="0">
                <a:solidFill>
                  <a:schemeClr val="tx1"/>
                </a:solidFill>
                <a:effectLst/>
                <a:latin typeface="+mn-lt"/>
                <a:ea typeface="+mn-ea"/>
                <a:cs typeface="+mn-cs"/>
              </a:rPr>
              <a:t> </a:t>
            </a:r>
            <a:r>
              <a:rPr lang="es-VE" sz="1200" kern="1200" dirty="0" err="1">
                <a:solidFill>
                  <a:schemeClr val="tx1"/>
                </a:solidFill>
                <a:effectLst/>
                <a:latin typeface="+mn-lt"/>
                <a:ea typeface="+mn-ea"/>
                <a:cs typeface="+mn-cs"/>
              </a:rPr>
              <a:t>disorder</a:t>
            </a:r>
            <a:r>
              <a:rPr lang="es-VE" sz="1200" kern="1200" dirty="0">
                <a:solidFill>
                  <a:schemeClr val="tx1"/>
                </a:solidFill>
                <a:effectLst/>
                <a:latin typeface="+mn-lt"/>
                <a:ea typeface="+mn-ea"/>
                <a:cs typeface="+mn-cs"/>
              </a:rPr>
              <a:t>, ASD) no reciben ningún servicio en absoluto en los 2 años posteriores a la escuela secundaria. </a:t>
            </a:r>
          </a:p>
          <a:p>
            <a:endParaRPr lang="es-VE" sz="1200" kern="1200" dirty="0">
              <a:solidFill>
                <a:schemeClr val="tx1"/>
              </a:solidFill>
              <a:effectLst/>
              <a:latin typeface="+mn-lt"/>
              <a:ea typeface="+mn-ea"/>
              <a:cs typeface="+mn-cs"/>
            </a:endParaRPr>
          </a:p>
          <a:p>
            <a:endParaRPr lang="en-US" baseline="0" dirty="0"/>
          </a:p>
          <a:p>
            <a:endParaRPr lang="es-VE" sz="1200" kern="1200" dirty="0">
              <a:solidFill>
                <a:schemeClr val="tx1"/>
              </a:solidFill>
              <a:effectLst/>
              <a:latin typeface="+mn-lt"/>
              <a:ea typeface="+mn-ea"/>
              <a:cs typeface="+mn-cs"/>
            </a:endParaRPr>
          </a:p>
          <a:p>
            <a:endParaRPr lang="es"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3</a:t>
            </a:fld>
            <a:endParaRPr lang="es"/>
          </a:p>
        </p:txBody>
      </p:sp>
    </p:spTree>
    <p:extLst>
      <p:ext uri="{BB962C8B-B14F-4D97-AF65-F5344CB8AC3E}">
        <p14:creationId xmlns:p14="http://schemas.microsoft.com/office/powerpoint/2010/main" val="872399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Además de la esperanza, padecer de acoso escolar en la adolescencia predijo problemas de salud mental en los adultos jóvenes. Las familias y los maestros deben participar en la vigilancia e intervención cuando un adolescente esté sufriendo de acoso en la escuela.  Los programas de habilidades sociales, como el Programa para la Educación y el Enriquecimiento de las Habilidades Relacionales (</a:t>
            </a:r>
            <a:r>
              <a:rPr lang="en-US" b="0" i="0" dirty="0">
                <a:solidFill>
                  <a:srgbClr val="5F6368"/>
                </a:solidFill>
                <a:effectLst/>
                <a:latin typeface="arial" panose="020B0604020202020204" pitchFamily="34" charset="0"/>
              </a:rPr>
              <a:t>Program</a:t>
            </a:r>
            <a:r>
              <a:rPr lang="en-US" b="0" i="0" dirty="0">
                <a:solidFill>
                  <a:srgbClr val="4D5156"/>
                </a:solidFill>
                <a:effectLst/>
                <a:latin typeface="arial" panose="020B0604020202020204" pitchFamily="34" charset="0"/>
              </a:rPr>
              <a:t> for the Education and Enrichment of Relational Skills, </a:t>
            </a:r>
            <a:r>
              <a:rPr lang="es-VE" sz="1200" kern="1200" dirty="0">
                <a:solidFill>
                  <a:schemeClr val="tx1"/>
                </a:solidFill>
                <a:effectLst/>
                <a:latin typeface="+mn-lt"/>
                <a:ea typeface="+mn-ea"/>
                <a:cs typeface="+mn-cs"/>
              </a:rPr>
              <a:t>PEERS), también pueden ser útiles, ya que enseñan estrategias basadas en la evidencia para que los niños las usen cuando sufran de acoso escolar. Dichas estrategias ayudan a reducir la probabilidad de que sigan siendo acosados.</a:t>
            </a:r>
          </a:p>
          <a:p>
            <a:pPr algn="l" rtl="0"/>
            <a:endParaRPr lang="es" b="0" i="0" u="none" baseline="0" dirty="0"/>
          </a:p>
          <a:p>
            <a:pPr algn="l" rtl="0"/>
            <a:endParaRPr lang="es" b="0" i="0" u="none"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30</a:t>
            </a:fld>
            <a:endParaRPr lang="es"/>
          </a:p>
        </p:txBody>
      </p:sp>
    </p:spTree>
    <p:extLst>
      <p:ext uri="{BB962C8B-B14F-4D97-AF65-F5344CB8AC3E}">
        <p14:creationId xmlns:p14="http://schemas.microsoft.com/office/powerpoint/2010/main" val="1160579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Las conductas negativas de la crianza como tener padres controladores, intrusivos y generalmente infelices al interactuar con su hijo también aumentan el riesgo de problemas de salud mental.  Ahora bien, todos los padres muestran estas conductas a veces, porque la crianza de los hijos es difícil, especialmente cuando se trata de un niño con necesidades especiales Y porque sabemos que la crianza no es fácil. Por esto sería útil obtener apoyo.  La capacitación de los padres a través de centros regionales, cursos para padres como Triple P, trabajo con un terapeuta o leer libros sobre crianza pueden ser útiles para examinar y trabajar en la reducción de estas conductas.  </a:t>
            </a:r>
          </a:p>
          <a:p>
            <a:endParaRPr lang="es" baseline="0" dirty="0"/>
          </a:p>
          <a:p>
            <a:endParaRPr lang="es"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31</a:t>
            </a:fld>
            <a:endParaRPr lang="es"/>
          </a:p>
        </p:txBody>
      </p:sp>
    </p:spTree>
    <p:extLst>
      <p:ext uri="{BB962C8B-B14F-4D97-AF65-F5344CB8AC3E}">
        <p14:creationId xmlns:p14="http://schemas.microsoft.com/office/powerpoint/2010/main" val="1942006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Por último, problemas de conducta como el incumplimiento de las reglas y la agresión en la adolescencia predijeron menos miembros de la familia en las redes de apoyo social de los adultos jóvenes. Como sabemos que tener una red más grande es un factor protector, si conoce a un adolescente con este tipo de problemas, puede valer la pena trabajar activamente con ellos y su entorno familiar para construir conexiones positivas con la familia, aún si se tienen estos problemas. Tal vez esto se reflejaría en cenas mensuales, salir a acampar o encontrar algo que el adolescente y su tío disfruten juntos, como un programa de televisión en particular y hacer fiestas.  ¡Fomenten esas conexiones!</a:t>
            </a:r>
          </a:p>
          <a:p>
            <a:endParaRPr lang="es" baseline="0" dirty="0"/>
          </a:p>
          <a:p>
            <a:endParaRPr lang="es"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32</a:t>
            </a:fld>
            <a:endParaRPr lang="es"/>
          </a:p>
        </p:txBody>
      </p:sp>
    </p:spTree>
    <p:extLst>
      <p:ext uri="{BB962C8B-B14F-4D97-AF65-F5344CB8AC3E}">
        <p14:creationId xmlns:p14="http://schemas.microsoft.com/office/powerpoint/2010/main" val="100134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aseline="0" dirty="0"/>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33</a:t>
            </a:fld>
            <a:endParaRPr lang="es"/>
          </a:p>
        </p:txBody>
      </p:sp>
    </p:spTree>
    <p:extLst>
      <p:ext uri="{BB962C8B-B14F-4D97-AF65-F5344CB8AC3E}">
        <p14:creationId xmlns:p14="http://schemas.microsoft.com/office/powerpoint/2010/main" val="11782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Además, la experiencia psicológica durante la transición puede ser fundamentalmente diferente para las personas con IDD. Un pequeño estudio encontró que las personas con ID discapacidad intelectual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(Intellectual Disability</a:t>
            </a:r>
            <a:r>
              <a:rPr lang="es-VE" sz="1800" dirty="0">
                <a:effectLst/>
                <a:latin typeface="Calibri" panose="020F0502020204030204" pitchFamily="34" charset="0"/>
                <a:ea typeface="Calibri" panose="020F0502020204030204" pitchFamily="34" charset="0"/>
                <a:cs typeface="Times New Roman" panose="02020603050405020304" pitchFamily="18" charset="0"/>
              </a:rPr>
              <a:t>, ID) tienen preocupaciones realmente diferentes a las de los adultos jóvenes que están normalmente desarrollándose durante la transición a la adultez. Las personas con ID informaron preocupaciones sobre la pérdida de un cuidador o el fracaso en la vida, mientras que aquellas personas que están normalmente en desarrollo (</a:t>
            </a:r>
            <a:r>
              <a:rPr lang="es-VE" sz="1800" dirty="0" err="1">
                <a:effectLst/>
                <a:latin typeface="Calibri" panose="020F0502020204030204" pitchFamily="34" charset="0"/>
                <a:ea typeface="Calibri" panose="020F0502020204030204" pitchFamily="34" charset="0"/>
                <a:cs typeface="Times New Roman" panose="02020603050405020304" pitchFamily="18" charset="0"/>
              </a:rPr>
              <a:t>Typically</a:t>
            </a:r>
            <a:r>
              <a:rPr lang="es-VE" sz="1800" dirty="0">
                <a:effectLst/>
                <a:latin typeface="Calibri" panose="020F0502020204030204" pitchFamily="34" charset="0"/>
                <a:ea typeface="Calibri" panose="020F0502020204030204" pitchFamily="34" charset="0"/>
                <a:cs typeface="Times New Roman" panose="02020603050405020304" pitchFamily="18" charset="0"/>
              </a:rPr>
              <a:t> </a:t>
            </a:r>
            <a:r>
              <a:rPr lang="es-VE" sz="1800" dirty="0" err="1">
                <a:effectLst/>
                <a:latin typeface="Calibri" panose="020F0502020204030204" pitchFamily="34" charset="0"/>
                <a:ea typeface="Calibri" panose="020F0502020204030204" pitchFamily="34" charset="0"/>
                <a:cs typeface="Times New Roman" panose="02020603050405020304" pitchFamily="18" charset="0"/>
              </a:rPr>
              <a:t>Developing</a:t>
            </a:r>
            <a:r>
              <a:rPr lang="es-VE" sz="1800" dirty="0">
                <a:effectLst/>
                <a:latin typeface="Calibri" panose="020F0502020204030204" pitchFamily="34" charset="0"/>
                <a:ea typeface="Calibri" panose="020F0502020204030204" pitchFamily="34" charset="0"/>
                <a:cs typeface="Times New Roman" panose="02020603050405020304" pitchFamily="18" charset="0"/>
              </a:rPr>
              <a:t>, TD) indicaron preocupaciones sobre la obtención de un trabajo. Las personas con ID estaban más angustiadas por sus preocupaciones sobre la transición y eran más propensas a pensar en ellas. Estas diferencias en la experiencia psicológica existen a lo largo del espectro de las IDD, donde los adultos jóvenes con ASD que están inscritos en una universidad por 4 años informaron niveles severos de estrés a un ritmo 5 veces más alto que el de los estudiantes universitarios típicos. Estos antecedentes nos ayudan a entender los bajos resultados que vemos en las personas con IDD durante la transición, donde más de la mitad de los adultos jóvenes con ASD o ID no participan ni en la educación superior ni en el trabajo.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endParaRPr lang="en-US" dirty="0"/>
          </a:p>
          <a:p>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4</a:t>
            </a:fld>
            <a:endParaRPr lang="es"/>
          </a:p>
        </p:txBody>
      </p:sp>
    </p:spTree>
    <p:extLst>
      <p:ext uri="{BB962C8B-B14F-4D97-AF65-F5344CB8AC3E}">
        <p14:creationId xmlns:p14="http://schemas.microsoft.com/office/powerpoint/2010/main" val="208092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También sabemos que la salud mental es un problema importante de salud pública para todos los adultos jóvenes. Un estudio epidemiológico reciente documentó que el 25% de los adultos jóvenes fueron diagnosticados con un trastorno de salud mental en los últimos 12 meses. Como era de esperarse, los problemas de salud mental se están convirtiendo en un obstáculo, al menos para los adultos jóvenes que están normalmente en desarrollo. Las investigaciones muestran que aquellos con problemas de salud mental son significativamente más propensos a no participar en el trabajo, la educación o la formación. Los jóvenes que participan en esas actividades y tienen problemas de salud mental corren el riesgo de abandonar sus estudios, fracasar o recurrir a conductas de afrontamiento inadecuadas como el uso de sustancias. Y en última instancia, los problemas de salud mental en los adultos jóvenes han demostrado tener consecuencias negativas a largo plazo en la seguridad financiera de las personas y en su potencial de ingresos.</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5</a:t>
            </a:fld>
            <a:endParaRPr lang="es"/>
          </a:p>
        </p:txBody>
      </p:sp>
    </p:spTree>
    <p:extLst>
      <p:ext uri="{BB962C8B-B14F-4D97-AF65-F5344CB8AC3E}">
        <p14:creationId xmlns:p14="http://schemas.microsoft.com/office/powerpoint/2010/main" val="77277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kern="1200" dirty="0">
                <a:solidFill>
                  <a:schemeClr val="tx1"/>
                </a:solidFill>
                <a:effectLst/>
                <a:latin typeface="+mn-lt"/>
                <a:ea typeface="+mn-ea"/>
                <a:cs typeface="+mn-cs"/>
              </a:rPr>
              <a:t>Las investigaciones documentaron que las tasas son aún más altas en las poblaciones de </a:t>
            </a:r>
            <a:r>
              <a:rPr lang="es-VE" sz="1200" kern="1200" dirty="0" err="1">
                <a:solidFill>
                  <a:schemeClr val="tx1"/>
                </a:solidFill>
                <a:effectLst/>
                <a:latin typeface="+mn-lt"/>
                <a:ea typeface="+mn-ea"/>
                <a:cs typeface="+mn-cs"/>
              </a:rPr>
              <a:t>IDD</a:t>
            </a:r>
            <a:r>
              <a:rPr lang="es-VE" sz="1200" kern="1200" dirty="0">
                <a:solidFill>
                  <a:schemeClr val="tx1"/>
                </a:solidFill>
                <a:effectLst/>
                <a:latin typeface="+mn-lt"/>
                <a:ea typeface="+mn-ea"/>
                <a:cs typeface="+mn-cs"/>
              </a:rPr>
              <a:t>. Aunque las estimaciones varían, acá tenemos un par de números sacados de las muestras en adultos: 75% de adultos con ASD y 50% de adultos con ID. Como se puede ver, estos números son sustancialmente más altos que el 25% que se informó en la población general y por tanto, proporcionan más evidencia para respaldar que la salud mental puede ser un factor importante en los bajos resultados observados en las poblaciones con IDD durante la transición a la adultez. Lo que tiene lógica porque el rol de la salud mental en los resultados de la transición de los IDD no había sido explorado en una investigación.</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6</a:t>
            </a:fld>
            <a:endParaRPr lang="es"/>
          </a:p>
        </p:txBody>
      </p:sp>
    </p:spTree>
    <p:extLst>
      <p:ext uri="{BB962C8B-B14F-4D97-AF65-F5344CB8AC3E}">
        <p14:creationId xmlns:p14="http://schemas.microsoft.com/office/powerpoint/2010/main" val="34633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El apoyo social o la disponibilidad de relaciones de ayuda y la calidad de estas, se ha vinculado de manera fiable a la salud mental y a los resultados físicos en los adultos de la población general. También se ha identificado como una barrera protectora que reduce el impacto negativo de las dificultades de la vida en el bienestar. Los hallazgos sugieren que los adultos con IDD tienen redes más pequeñas que los TD en comparación con otros grupos como los del trastorno por déficit de atención con hiperactividad (TDAH) o los que tienen discapacidad física. Los adultos jóvenes con IDD tienen una mayor dependencia de los profesionales para recibir apoyo, menor dependencia de los amigos y, en general, menor satisfacción con su apoyo social en comparación con otros grupos. En un número muy limitado de estudios, el apoyo social ha surgido como un factor de correlación importante en la calidad de vida de los adultos con ASD e ID. Sin embargo, estos estudios están en gran parte limitados por el uso de evaluaciones que solo captan indirectamente el apoyo social o que no lo hacen completamente.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4FBAB00-22B5-3F40-9ACF-3278B3D32886}" type="slidenum">
              <a:rPr/>
              <a:t>7</a:t>
            </a:fld>
            <a:endParaRPr lang="es"/>
          </a:p>
        </p:txBody>
      </p:sp>
    </p:spTree>
    <p:extLst>
      <p:ext uri="{BB962C8B-B14F-4D97-AF65-F5344CB8AC3E}">
        <p14:creationId xmlns:p14="http://schemas.microsoft.com/office/powerpoint/2010/main" val="190874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Aunque la investigación muestra claramente que los resultados de la transición son deficientes en las poblaciones con IDD, tampoco se han establecido de manera fiable los factores que se correlacionan con las transiciones satisfactorias o aquellos que las predicen. Las características de discapacidad a nivel individual como la severidad del autismo, el nivel de lenguaje, el CI y la conducta de adaptación son los predictores más ampliamente estudiados. En general, estas variables muestran relaciones en la dirección esperada, de tal manera que las personas con mayor severidad en los síntomas de ASD se encuentran en una peor situación al inicio de la edad adulta. Sin embargo, incluso aquí hay algunos hallazgos mixtos que sugieren que nos falta una pieza importante del rompecabezas.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baseline="0" dirty="0"/>
          </a:p>
        </p:txBody>
      </p:sp>
      <p:sp>
        <p:nvSpPr>
          <p:cNvPr id="4" name="Slide Number Placeholder 3"/>
          <p:cNvSpPr>
            <a:spLocks noGrp="1"/>
          </p:cNvSpPr>
          <p:nvPr>
            <p:ph type="sldNum" sz="quarter" idx="10"/>
          </p:nvPr>
        </p:nvSpPr>
        <p:spPr/>
        <p:txBody>
          <a:bodyPr/>
          <a:lstStyle/>
          <a:p>
            <a:pPr algn="l" rtl="0"/>
            <a:fld id="{F4FBAB00-22B5-3F40-9ACF-3278B3D32886}" type="slidenum">
              <a:rPr/>
              <a:t>8</a:t>
            </a:fld>
            <a:endParaRPr lang="es"/>
          </a:p>
        </p:txBody>
      </p:sp>
    </p:spTree>
    <p:extLst>
      <p:ext uri="{BB962C8B-B14F-4D97-AF65-F5344CB8AC3E}">
        <p14:creationId xmlns:p14="http://schemas.microsoft.com/office/powerpoint/2010/main" val="86898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Lo que los estudios han descuidado en gran medida es el rol de los factores sociales, emocionales y sistémicos, que sabemos que son importantes para los niños con IDD y para los adultos jóvenes que están normalmente en desarrollo. Sin embargo, las investigaciones no han buscado realmente a los adultos jóvenes con IDD, así que esos eran nuestros objetivos en este estudio.</a:t>
            </a:r>
          </a:p>
          <a:p>
            <a:pPr>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VE" sz="1800" dirty="0">
                <a:effectLst/>
                <a:latin typeface="Calibri" panose="020F0502020204030204" pitchFamily="34" charset="0"/>
                <a:ea typeface="Calibri" panose="020F0502020204030204" pitchFamily="34" charset="0"/>
                <a:cs typeface="Times New Roman" panose="02020603050405020304" pitchFamily="18" charset="0"/>
              </a:rPr>
              <a:t>Por lo tanto, en la investigación que discutiré hoy, me enfocaré en los factores socioemocionales y su rol en los resultados de la transición para los adultos jóvenes con IDD y compararé eso con su rol en los adultos jóvenes con TD.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VE" sz="1200" kern="1200" dirty="0">
                <a:solidFill>
                  <a:schemeClr val="tx1"/>
                </a:solidFill>
                <a:effectLst/>
                <a:latin typeface="+mn-lt"/>
                <a:ea typeface="+mn-ea"/>
                <a:cs typeface="+mn-cs"/>
              </a:rPr>
              <a:t>.</a:t>
            </a:r>
          </a:p>
          <a:p>
            <a:endParaRPr lang="es-VE" sz="1200" kern="1200" dirty="0">
              <a:solidFill>
                <a:schemeClr val="tx1"/>
              </a:solidFill>
              <a:effectLst/>
              <a:latin typeface="+mn-lt"/>
              <a:ea typeface="+mn-ea"/>
              <a:cs typeface="+mn-cs"/>
            </a:endParaRPr>
          </a:p>
          <a:p>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algn="l" rtl="0"/>
            <a:fld id="{F4FBAB00-22B5-3F40-9ACF-3278B3D32886}" type="slidenum">
              <a:rPr/>
              <a:t>9</a:t>
            </a:fld>
            <a:endParaRPr lang="es"/>
          </a:p>
        </p:txBody>
      </p:sp>
    </p:spTree>
    <p:extLst>
      <p:ext uri="{BB962C8B-B14F-4D97-AF65-F5344CB8AC3E}">
        <p14:creationId xmlns:p14="http://schemas.microsoft.com/office/powerpoint/2010/main" val="117471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71E8-2916-0248-8B4F-1B837F186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093CB-7549-0A41-96AA-E4DC6ED48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587B7D-74E6-BB47-8115-C982E627BC02}"/>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5" name="Footer Placeholder 4">
            <a:extLst>
              <a:ext uri="{FF2B5EF4-FFF2-40B4-BE49-F238E27FC236}">
                <a16:creationId xmlns:a16="http://schemas.microsoft.com/office/drawing/2014/main" id="{793139C9-570A-1C4D-9281-2FB474607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FBEF4-DF5C-DC4D-9FE9-09E9FF089D09}"/>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248438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47F3-6287-4D4B-91D7-8D38B7D7D7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1390F-C1F9-5447-9889-B47BDCE706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09EC3-EE4F-AA40-ABBE-07F888B1140F}"/>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5" name="Footer Placeholder 4">
            <a:extLst>
              <a:ext uri="{FF2B5EF4-FFF2-40B4-BE49-F238E27FC236}">
                <a16:creationId xmlns:a16="http://schemas.microsoft.com/office/drawing/2014/main" id="{00F9525B-9F1A-3549-9B93-55DD58C78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69AF9-57CB-5F46-8529-714679919FE4}"/>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242307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F02DB-3D40-3144-AECB-AB0ACEB133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C6BB30-7B3F-C349-ACB0-A5EC51F57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2971D-F7AA-0B44-B78D-159BEA04CF48}"/>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5" name="Footer Placeholder 4">
            <a:extLst>
              <a:ext uri="{FF2B5EF4-FFF2-40B4-BE49-F238E27FC236}">
                <a16:creationId xmlns:a16="http://schemas.microsoft.com/office/drawing/2014/main" id="{181E8BC1-84DD-5E4D-A0E0-A7192F583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719F4-0FA3-0040-98BA-08707670C2C0}"/>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64452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F0B8-85A2-594E-9EFD-30AE0CC83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A12F5-5159-084D-996E-FCF324A92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424D6-51B4-4645-8FBA-55F19BFC0ADD}"/>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5" name="Footer Placeholder 4">
            <a:extLst>
              <a:ext uri="{FF2B5EF4-FFF2-40B4-BE49-F238E27FC236}">
                <a16:creationId xmlns:a16="http://schemas.microsoft.com/office/drawing/2014/main" id="{76296F7E-E427-7141-9058-5492DEA4B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A7E54-BA19-294A-98A4-469DF211EA9F}"/>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237938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8007-F5D1-8A45-80FF-4B92355098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C1EDF2-AE5A-6549-B90D-4BAAF2E0E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E2224-5056-6542-8961-3776CF0C04D5}"/>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5" name="Footer Placeholder 4">
            <a:extLst>
              <a:ext uri="{FF2B5EF4-FFF2-40B4-BE49-F238E27FC236}">
                <a16:creationId xmlns:a16="http://schemas.microsoft.com/office/drawing/2014/main" id="{D87D13D3-0493-4547-B8FA-7AD8FEFAD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4A83D-87F0-F845-BF7F-FC7CBABC30F7}"/>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152324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D04D-5FA3-6B46-98E7-A4DB07D7F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13428-A064-7543-BE00-7C6643291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E29C2A-F00E-F54F-9EB9-4812651C56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4C4F82-325F-7B4B-9B3F-9596966FEB38}"/>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6" name="Footer Placeholder 5">
            <a:extLst>
              <a:ext uri="{FF2B5EF4-FFF2-40B4-BE49-F238E27FC236}">
                <a16:creationId xmlns:a16="http://schemas.microsoft.com/office/drawing/2014/main" id="{1432E063-C392-1543-A285-07F034061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2A8FB-3E36-4341-B3A3-6BF28FE98942}"/>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132680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C77A-0BA8-7845-8DDE-27A889C35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80FAB-A35A-4B4B-A3AE-E10E47EAB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4CE60-5F72-D941-9394-2A4140D52E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21B430-2F8E-8D49-8967-63472E8CD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410B6-DC7E-B04E-A759-F7084BF360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625D97-48DA-A544-A49F-C9FC68C989C3}"/>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8" name="Footer Placeholder 7">
            <a:extLst>
              <a:ext uri="{FF2B5EF4-FFF2-40B4-BE49-F238E27FC236}">
                <a16:creationId xmlns:a16="http://schemas.microsoft.com/office/drawing/2014/main" id="{580255E5-4327-A143-AEBB-B028B4B7C4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F2A49A-83ED-3A43-BE35-368F40F4E1B6}"/>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36932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42E9-0865-2D46-B7D2-A836DCC99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8A109C-FBF0-EE4B-85F6-47CAC5F200BC}"/>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4" name="Footer Placeholder 3">
            <a:extLst>
              <a:ext uri="{FF2B5EF4-FFF2-40B4-BE49-F238E27FC236}">
                <a16:creationId xmlns:a16="http://schemas.microsoft.com/office/drawing/2014/main" id="{8D657700-550F-5046-B980-E9E901E20F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5360E-690E-6042-A23E-D28A85D86A8D}"/>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99174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72AD8-C724-6C40-AEE6-A60D905336BD}"/>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3" name="Footer Placeholder 2">
            <a:extLst>
              <a:ext uri="{FF2B5EF4-FFF2-40B4-BE49-F238E27FC236}">
                <a16:creationId xmlns:a16="http://schemas.microsoft.com/office/drawing/2014/main" id="{9F4F7F0D-FE33-9A43-B247-20C43960B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F66EDE-9CD7-7D41-A003-BCDBA38DBD68}"/>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202242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D8A8-A907-364B-A66E-7A60337FA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0EEF9A-D4B4-6A4A-A33F-7FDEEA198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AF5755-4DAA-4B4E-9C7B-E23354536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1BCFB-9A16-284E-9445-289152914236}"/>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6" name="Footer Placeholder 5">
            <a:extLst>
              <a:ext uri="{FF2B5EF4-FFF2-40B4-BE49-F238E27FC236}">
                <a16:creationId xmlns:a16="http://schemas.microsoft.com/office/drawing/2014/main" id="{30820464-8775-8F4B-9FE7-77EB86280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B3173-39DE-374B-885D-3496A726A768}"/>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260735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ECF4-F03D-F045-85D3-C8565EDC0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D89E44-D239-384A-98A2-674B6035F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92932-283B-BF48-9520-0EC820D9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C1C4A-3AF9-0E4C-9B8D-9294EBF63ABC}"/>
              </a:ext>
            </a:extLst>
          </p:cNvPr>
          <p:cNvSpPr>
            <a:spLocks noGrp="1"/>
          </p:cNvSpPr>
          <p:nvPr>
            <p:ph type="dt" sz="half" idx="10"/>
          </p:nvPr>
        </p:nvSpPr>
        <p:spPr/>
        <p:txBody>
          <a:bodyPr/>
          <a:lstStyle/>
          <a:p>
            <a:fld id="{18477472-5C97-A74B-95BB-A000182266AA}" type="datetimeFigureOut">
              <a:rPr lang="en-US" smtClean="0"/>
              <a:t>9/11/2020</a:t>
            </a:fld>
            <a:endParaRPr lang="en-US"/>
          </a:p>
        </p:txBody>
      </p:sp>
      <p:sp>
        <p:nvSpPr>
          <p:cNvPr id="6" name="Footer Placeholder 5">
            <a:extLst>
              <a:ext uri="{FF2B5EF4-FFF2-40B4-BE49-F238E27FC236}">
                <a16:creationId xmlns:a16="http://schemas.microsoft.com/office/drawing/2014/main" id="{153ACD03-D13D-B74D-9041-1265C19BF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33FE9-1FD8-C545-9D65-3F34DF1A567F}"/>
              </a:ext>
            </a:extLst>
          </p:cNvPr>
          <p:cNvSpPr>
            <a:spLocks noGrp="1"/>
          </p:cNvSpPr>
          <p:nvPr>
            <p:ph type="sldNum" sz="quarter" idx="12"/>
          </p:nvPr>
        </p:nvSpPr>
        <p:spPr/>
        <p:txBody>
          <a:bodyPr/>
          <a:lstStyle/>
          <a:p>
            <a:fld id="{361EF6F1-B011-3D43-BE44-D643A34A02B3}" type="slidenum">
              <a:rPr lang="en-US" smtClean="0"/>
              <a:t>‹Nº›</a:t>
            </a:fld>
            <a:endParaRPr lang="en-US"/>
          </a:p>
        </p:txBody>
      </p:sp>
    </p:spTree>
    <p:extLst>
      <p:ext uri="{BB962C8B-B14F-4D97-AF65-F5344CB8AC3E}">
        <p14:creationId xmlns:p14="http://schemas.microsoft.com/office/powerpoint/2010/main" val="423046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118A2-2602-614B-8F34-392F9F129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C0CDE0-E762-EC44-98C4-1004914C9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4875-E9E8-8548-9DDB-2137363DD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77472-5C97-A74B-95BB-A000182266AA}" type="datetimeFigureOut">
              <a:rPr lang="en-US" smtClean="0"/>
              <a:t>9/11/2020</a:t>
            </a:fld>
            <a:endParaRPr lang="en-US"/>
          </a:p>
        </p:txBody>
      </p:sp>
      <p:sp>
        <p:nvSpPr>
          <p:cNvPr id="5" name="Footer Placeholder 4">
            <a:extLst>
              <a:ext uri="{FF2B5EF4-FFF2-40B4-BE49-F238E27FC236}">
                <a16:creationId xmlns:a16="http://schemas.microsoft.com/office/drawing/2014/main" id="{C08112D1-EA10-C448-83DD-BE6D3DBB9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46446-ADEB-0143-828C-601E34B47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F6F1-B011-3D43-BE44-D643A34A02B3}" type="slidenum">
              <a:rPr lang="en-US" smtClean="0"/>
              <a:t>‹Nº›</a:t>
            </a:fld>
            <a:endParaRPr lang="en-US"/>
          </a:p>
        </p:txBody>
      </p:sp>
    </p:spTree>
    <p:extLst>
      <p:ext uri="{BB962C8B-B14F-4D97-AF65-F5344CB8AC3E}">
        <p14:creationId xmlns:p14="http://schemas.microsoft.com/office/powerpoint/2010/main" val="1553254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5.tif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tiff"/></Relationships>
</file>

<file path=ppt/slides/_rels/slide1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jpg"/><Relationship Id="rId7"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5.tif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tiff"/><Relationship Id="rId5" Type="http://schemas.openxmlformats.org/officeDocument/2006/relationships/chart" Target="../charts/chart1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D38793-F029-4441-BC88-768FEB2A545F}"/>
              </a:ext>
            </a:extLst>
          </p:cNvPr>
          <p:cNvSpPr>
            <a:spLocks noGrp="1"/>
          </p:cNvSpPr>
          <p:nvPr>
            <p:ph type="subTitle" idx="1"/>
          </p:nvPr>
        </p:nvSpPr>
        <p:spPr/>
        <p:txBody>
          <a:bodyPr/>
          <a:lstStyle/>
          <a:p>
            <a:endParaRPr lang="es" dirty="0"/>
          </a:p>
          <a:p>
            <a:endParaRPr lang="es" dirty="0"/>
          </a:p>
        </p:txBody>
      </p:sp>
      <p:sp>
        <p:nvSpPr>
          <p:cNvPr id="4" name="Title 3"/>
          <p:cNvSpPr>
            <a:spLocks noGrp="1"/>
          </p:cNvSpPr>
          <p:nvPr>
            <p:ph type="ctrTitle"/>
          </p:nvPr>
        </p:nvSpPr>
        <p:spPr>
          <a:xfrm>
            <a:off x="1524000" y="1609344"/>
            <a:ext cx="9144000" cy="4097773"/>
          </a:xfrm>
        </p:spPr>
        <p:txBody>
          <a:bodyPr>
            <a:normAutofit fontScale="90000"/>
          </a:bodyPr>
          <a:lstStyle/>
          <a:p>
            <a:pPr rtl="0"/>
            <a:r>
              <a:rPr lang="es" sz="5400" b="1" i="0" u="none" baseline="0" dirty="0">
                <a:solidFill>
                  <a:schemeClr val="bg1"/>
                </a:solidFill>
              </a:rPr>
              <a:t>El rol de la salud mental en la transición a la adultez </a:t>
            </a:r>
            <a:br>
              <a:rPr lang="es" sz="5400" dirty="0">
                <a:solidFill>
                  <a:schemeClr val="bg1"/>
                </a:solidFill>
              </a:rPr>
            </a:br>
            <a:br>
              <a:rPr lang="es" sz="5400" dirty="0">
                <a:solidFill>
                  <a:schemeClr val="bg1"/>
                </a:solidFill>
              </a:rPr>
            </a:br>
            <a:r>
              <a:rPr lang="es" sz="3600" b="0" i="0" u="none" baseline="0" dirty="0">
                <a:solidFill>
                  <a:schemeClr val="accent4"/>
                </a:solidFill>
              </a:rPr>
              <a:t>Christine Moody, PhD</a:t>
            </a:r>
            <a:br>
              <a:rPr lang="es" sz="3600" dirty="0">
                <a:solidFill>
                  <a:schemeClr val="accent4"/>
                </a:solidFill>
              </a:rPr>
            </a:br>
            <a:r>
              <a:rPr lang="es" sz="3600" b="0" i="0" u="none" baseline="0" dirty="0">
                <a:solidFill>
                  <a:schemeClr val="accent4"/>
                </a:solidFill>
              </a:rPr>
              <a:t>Conferencia familiar sobre las discapacidades intelectuales y del desarrollo (Intellectual and Developmental Disabilities, IDD)</a:t>
            </a:r>
            <a:br>
              <a:rPr lang="es" sz="3600" dirty="0">
                <a:solidFill>
                  <a:schemeClr val="accent4"/>
                </a:solidFill>
              </a:rPr>
            </a:br>
            <a:r>
              <a:rPr lang="es" sz="3600" b="0" i="0" u="none" baseline="0" dirty="0">
                <a:solidFill>
                  <a:schemeClr val="accent4"/>
                </a:solidFill>
              </a:rPr>
              <a:t>2 de septiembre de 2020</a:t>
            </a:r>
            <a:br>
              <a:rPr lang="es" sz="4000" dirty="0">
                <a:solidFill>
                  <a:schemeClr val="accent4"/>
                </a:solidFill>
              </a:rPr>
            </a:br>
            <a:endParaRPr lang="es" sz="4000" dirty="0"/>
          </a:p>
        </p:txBody>
      </p:sp>
    </p:spTree>
    <p:extLst>
      <p:ext uri="{BB962C8B-B14F-4D97-AF65-F5344CB8AC3E}">
        <p14:creationId xmlns:p14="http://schemas.microsoft.com/office/powerpoint/2010/main" val="258406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4000" b="0" i="0" u="none" baseline="0">
                <a:solidFill>
                  <a:schemeClr val="bg1"/>
                </a:solidFill>
              </a:rPr>
              <a:t>Investigación actual </a:t>
            </a:r>
            <a:endParaRPr lang="es" sz="4000" dirty="0">
              <a:solidFill>
                <a:schemeClr val="bg1"/>
              </a:solidFill>
            </a:endParaRPr>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a:xfrm>
            <a:off x="838200" y="1690688"/>
            <a:ext cx="10515600" cy="4351338"/>
          </a:xfrm>
        </p:spPr>
        <p:txBody>
          <a:bodyPr>
            <a:normAutofit fontScale="92500" lnSpcReduction="20000"/>
          </a:bodyPr>
          <a:lstStyle/>
          <a:p>
            <a:pPr algn="l" rtl="0"/>
            <a:r>
              <a:rPr lang="es" sz="3200" b="0" i="0" u="none" baseline="0" dirty="0">
                <a:solidFill>
                  <a:schemeClr val="accent4"/>
                </a:solidFill>
              </a:rPr>
              <a:t>Estudio familiar colaborativo - Universidad de California en Riverside (University of California, Riverside, UCR) y Universidad de California en Los Ángeles, (University of California, Los Angeles, UCLA)</a:t>
            </a:r>
          </a:p>
          <a:p>
            <a:endParaRPr lang="es" sz="3200" dirty="0">
              <a:solidFill>
                <a:schemeClr val="accent4"/>
              </a:solidFill>
            </a:endParaRPr>
          </a:p>
          <a:p>
            <a:pPr algn="l" rtl="0"/>
            <a:r>
              <a:rPr lang="es" sz="3200" b="0" i="0" u="none" baseline="0" dirty="0">
                <a:solidFill>
                  <a:schemeClr val="accent4"/>
                </a:solidFill>
              </a:rPr>
              <a:t>Tres grupos:</a:t>
            </a:r>
          </a:p>
          <a:p>
            <a:pPr lvl="1" algn="l" rtl="0"/>
            <a:r>
              <a:rPr lang="es" b="0" i="0" u="none" baseline="0" dirty="0">
                <a:solidFill>
                  <a:schemeClr val="accent4"/>
                </a:solidFill>
              </a:rPr>
              <a:t>Normalmente en desarrollo </a:t>
            </a:r>
          </a:p>
          <a:p>
            <a:pPr lvl="1" algn="l" rtl="0"/>
            <a:r>
              <a:rPr lang="es" b="0" i="0" u="none" baseline="0" dirty="0">
                <a:solidFill>
                  <a:schemeClr val="accent4"/>
                </a:solidFill>
              </a:rPr>
              <a:t>Discapacidad intelectual</a:t>
            </a:r>
          </a:p>
          <a:p>
            <a:pPr lvl="1" algn="l" rtl="0"/>
            <a:r>
              <a:rPr lang="es" b="0" i="0" u="none" baseline="0" dirty="0">
                <a:solidFill>
                  <a:schemeClr val="accent4"/>
                </a:solidFill>
              </a:rPr>
              <a:t>Trastorno del espectro autista</a:t>
            </a:r>
          </a:p>
          <a:p>
            <a:pPr lvl="1" algn="l" rtl="0"/>
            <a:endParaRPr lang="es" dirty="0">
              <a:solidFill>
                <a:schemeClr val="accent4"/>
              </a:solidFill>
            </a:endParaRPr>
          </a:p>
          <a:p>
            <a:pPr algn="l" rtl="0"/>
            <a:r>
              <a:rPr lang="es" sz="3200" b="0" i="0" u="none" baseline="0" dirty="0">
                <a:solidFill>
                  <a:schemeClr val="accent4"/>
                </a:solidFill>
              </a:rPr>
              <a:t>Participaron 93 familias - (49 familias de adultos jóvenes con IDD)</a:t>
            </a:r>
          </a:p>
          <a:p>
            <a:endParaRPr lang="es" sz="3200" dirty="0">
              <a:solidFill>
                <a:schemeClr val="accent4"/>
              </a:solidFill>
            </a:endParaRPr>
          </a:p>
          <a:p>
            <a:endParaRPr lang="es" sz="3200" dirty="0"/>
          </a:p>
        </p:txBody>
      </p:sp>
    </p:spTree>
    <p:extLst>
      <p:ext uri="{BB962C8B-B14F-4D97-AF65-F5344CB8AC3E}">
        <p14:creationId xmlns:p14="http://schemas.microsoft.com/office/powerpoint/2010/main" val="57061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4000" b="0" i="0" u="none" baseline="0">
                <a:solidFill>
                  <a:schemeClr val="bg1"/>
                </a:solidFill>
              </a:rPr>
              <a:t>Recolección de datos</a:t>
            </a:r>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a:bodyPr>
          <a:lstStyle/>
          <a:p>
            <a:pPr algn="l" rtl="0"/>
            <a:r>
              <a:rPr lang="es" sz="3200" b="0" i="0" u="none" baseline="0">
                <a:solidFill>
                  <a:schemeClr val="accent4"/>
                </a:solidFill>
              </a:rPr>
              <a:t>Los adultos jóvenes y sus padres completaron: </a:t>
            </a:r>
          </a:p>
          <a:p>
            <a:pPr lvl="1" algn="l" rtl="0"/>
            <a:r>
              <a:rPr lang="es" b="0" i="0" u="none" baseline="0">
                <a:solidFill>
                  <a:schemeClr val="accent4"/>
                </a:solidFill>
              </a:rPr>
              <a:t>Cuestionarios </a:t>
            </a:r>
          </a:p>
          <a:p>
            <a:pPr lvl="1" algn="l" rtl="0"/>
            <a:r>
              <a:rPr lang="es" b="0" i="0" u="none" baseline="0">
                <a:solidFill>
                  <a:schemeClr val="accent4"/>
                </a:solidFill>
              </a:rPr>
              <a:t>Entrevistas semiestructuradas</a:t>
            </a:r>
          </a:p>
          <a:p>
            <a:pPr lvl="1" algn="l" rtl="0"/>
            <a:endParaRPr lang="es" dirty="0">
              <a:solidFill>
                <a:schemeClr val="accent4"/>
              </a:solidFill>
            </a:endParaRPr>
          </a:p>
          <a:p>
            <a:pPr algn="l" rtl="0"/>
            <a:r>
              <a:rPr lang="es" sz="3200" b="0" i="0" u="none" baseline="0">
                <a:solidFill>
                  <a:schemeClr val="accent4"/>
                </a:solidFill>
              </a:rPr>
              <a:t>Los jóvenes adultos con ASD e ID vinieron a nuestros centros de investigación para hacer una evaluación en persona</a:t>
            </a:r>
          </a:p>
          <a:p>
            <a:endParaRPr lang="es" sz="3200" dirty="0">
              <a:solidFill>
                <a:schemeClr val="accent4"/>
              </a:solidFill>
            </a:endParaRPr>
          </a:p>
          <a:p>
            <a:endParaRPr lang="es" sz="3200" dirty="0">
              <a:solidFill>
                <a:schemeClr val="accent4"/>
              </a:solidFill>
            </a:endParaRPr>
          </a:p>
          <a:p>
            <a:endParaRPr lang="es" sz="3200" dirty="0"/>
          </a:p>
        </p:txBody>
      </p:sp>
    </p:spTree>
    <p:extLst>
      <p:ext uri="{BB962C8B-B14F-4D97-AF65-F5344CB8AC3E}">
        <p14:creationId xmlns:p14="http://schemas.microsoft.com/office/powerpoint/2010/main" val="84031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Resultados iniciales</a:t>
            </a:r>
          </a:p>
        </p:txBody>
      </p:sp>
      <p:sp>
        <p:nvSpPr>
          <p:cNvPr id="5" name="Content Placeholder 4"/>
          <p:cNvSpPr>
            <a:spLocks noGrp="1"/>
          </p:cNvSpPr>
          <p:nvPr>
            <p:ph idx="1"/>
          </p:nvPr>
        </p:nvSpPr>
        <p:spPr>
          <a:xfrm>
            <a:off x="838200" y="1667416"/>
            <a:ext cx="10515600" cy="4351338"/>
          </a:xfrm>
        </p:spPr>
        <p:txBody>
          <a:bodyPr>
            <a:normAutofit lnSpcReduction="10000"/>
          </a:bodyPr>
          <a:lstStyle/>
          <a:p>
            <a:pPr algn="l" rtl="0"/>
            <a:r>
              <a:rPr lang="es" sz="3200" b="0" i="0" u="none" baseline="0" dirty="0"/>
              <a:t>Compuesto de resultados sobre la transición (Transition Outcome Composite, TOC) </a:t>
            </a:r>
          </a:p>
          <a:p>
            <a:endParaRPr lang="es" sz="3200" dirty="0"/>
          </a:p>
          <a:p>
            <a:pPr marL="742950" lvl="1" indent="-285750" algn="l" rtl="0">
              <a:buFont typeface="Arial" charset="0"/>
              <a:buChar char="•"/>
            </a:pPr>
            <a:r>
              <a:rPr lang="es" b="0" i="0" u="none" baseline="0" dirty="0"/>
              <a:t>Actividades profesionales: </a:t>
            </a:r>
          </a:p>
          <a:p>
            <a:pPr marL="1200150" lvl="2" indent="-285750" algn="l" rtl="0">
              <a:buFont typeface="Arial" charset="0"/>
              <a:buChar char="•"/>
            </a:pPr>
            <a:r>
              <a:rPr lang="es" b="0" i="0" u="none" baseline="0" dirty="0"/>
              <a:t>educación superior, trabajo remunerado</a:t>
            </a:r>
          </a:p>
          <a:p>
            <a:pPr marL="285750" indent="-285750" algn="l" rtl="0">
              <a:buFont typeface="Arial" charset="0"/>
              <a:buChar char="•"/>
            </a:pPr>
            <a:endParaRPr lang="es" dirty="0"/>
          </a:p>
          <a:p>
            <a:pPr marL="742950" lvl="1" indent="-285750" algn="l" rtl="0">
              <a:buFont typeface="Arial" charset="0"/>
              <a:buChar char="•"/>
            </a:pPr>
            <a:r>
              <a:rPr lang="es" b="0" i="0" u="none" baseline="0" dirty="0"/>
              <a:t>Funcionamiento independiente: </a:t>
            </a:r>
          </a:p>
          <a:p>
            <a:pPr marL="1200150" lvl="2" indent="-285750" algn="l" rtl="0">
              <a:buFont typeface="Arial" charset="0"/>
              <a:buChar char="•"/>
            </a:pPr>
            <a:r>
              <a:rPr lang="es" b="0" i="0" u="none" baseline="0" dirty="0"/>
              <a:t>situación de vida, autonomía</a:t>
            </a:r>
          </a:p>
          <a:p>
            <a:pPr marL="285750" indent="-285750" algn="l" rtl="0">
              <a:buFont typeface="Arial" charset="0"/>
              <a:buChar char="•"/>
            </a:pPr>
            <a:endParaRPr lang="es" dirty="0"/>
          </a:p>
          <a:p>
            <a:pPr marL="742950" lvl="1" indent="-285750" algn="l" rtl="0">
              <a:buFont typeface="Arial" charset="0"/>
              <a:buChar char="•"/>
            </a:pPr>
            <a:r>
              <a:rPr lang="es" b="0" i="0" u="none" baseline="0" dirty="0"/>
              <a:t>Relaciones sociales: </a:t>
            </a:r>
          </a:p>
          <a:p>
            <a:pPr marL="1200150" lvl="2" indent="-285750" algn="l" rtl="0">
              <a:buFont typeface="Arial" charset="0"/>
              <a:buChar char="•"/>
            </a:pPr>
            <a:r>
              <a:rPr lang="es" b="0" i="0" u="none" baseline="0" dirty="0"/>
              <a:t>número de amigos cercanos, satisfacción con la red social</a:t>
            </a:r>
          </a:p>
          <a:p>
            <a:pPr marL="285750" indent="-285750" algn="l" rtl="0">
              <a:buFont typeface="Arial" charset="0"/>
              <a:buChar char="•"/>
            </a:pPr>
            <a:endParaRPr lang="es" dirty="0"/>
          </a:p>
          <a:p>
            <a:endParaRPr lang="es" sz="3200" dirty="0"/>
          </a:p>
          <a:p>
            <a:endParaRPr lang="es" sz="3200" dirty="0"/>
          </a:p>
          <a:p>
            <a:endParaRPr lang="es" sz="3200" dirty="0"/>
          </a:p>
          <a:p>
            <a:endParaRPr lang="es" dirty="0"/>
          </a:p>
        </p:txBody>
      </p:sp>
    </p:spTree>
    <p:extLst>
      <p:ext uri="{BB962C8B-B14F-4D97-AF65-F5344CB8AC3E}">
        <p14:creationId xmlns:p14="http://schemas.microsoft.com/office/powerpoint/2010/main" val="137663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864524" y="56348"/>
            <a:ext cx="7448202" cy="3926813"/>
            <a:chOff x="179049" y="6896"/>
            <a:chExt cx="8679650" cy="4114800"/>
          </a:xfrm>
        </p:grpSpPr>
        <p:sp>
          <p:nvSpPr>
            <p:cNvPr id="7" name="TextBox 6"/>
            <p:cNvSpPr txBox="1"/>
            <p:nvPr/>
          </p:nvSpPr>
          <p:spPr>
            <a:xfrm>
              <a:off x="3836647" y="269823"/>
              <a:ext cx="5022052" cy="1257792"/>
            </a:xfrm>
            <a:prstGeom prst="rect">
              <a:avLst/>
            </a:prstGeom>
            <a:noFill/>
          </p:spPr>
          <p:txBody>
            <a:bodyPr wrap="square" rtlCol="0">
              <a:spAutoFit/>
            </a:bodyPr>
            <a:lstStyle/>
            <a:p>
              <a:pPr algn="ctr" rtl="0"/>
              <a:r>
                <a:rPr lang="es" sz="3600" b="1" i="0" u="none" baseline="0">
                  <a:latin typeface="+mj-lt"/>
                </a:rPr>
                <a:t>Resultados funcionales</a:t>
              </a:r>
            </a:p>
            <a:p>
              <a:pPr algn="ctr" rtl="0"/>
              <a:r>
                <a:rPr lang="es" sz="3600" b="1" i="0" u="none" baseline="0">
                  <a:latin typeface="+mj-lt"/>
                </a:rPr>
                <a:t>(medidos con el TOC)</a:t>
              </a:r>
            </a:p>
          </p:txBody>
        </p:sp>
        <p:pic>
          <p:nvPicPr>
            <p:cNvPr id="8" name="Picture 7"/>
            <p:cNvPicPr>
              <a:picLocks noChangeAspect="1"/>
            </p:cNvPicPr>
            <p:nvPr/>
          </p:nvPicPr>
          <p:blipFill>
            <a:blip r:embed="rId4"/>
            <a:stretch>
              <a:fillRect/>
            </a:stretch>
          </p:blipFill>
          <p:spPr>
            <a:xfrm>
              <a:off x="4282828" y="1605063"/>
              <a:ext cx="3666317" cy="1529080"/>
            </a:xfrm>
            <a:prstGeom prst="rect">
              <a:avLst/>
            </a:prstGeom>
          </p:spPr>
        </p:pic>
        <p:graphicFrame>
          <p:nvGraphicFramePr>
            <p:cNvPr id="10" name="Chart 9"/>
            <p:cNvGraphicFramePr/>
            <p:nvPr>
              <p:extLst>
                <p:ext uri="{D42A27DB-BD31-4B8C-83A1-F6EECF244321}">
                  <p14:modId xmlns:p14="http://schemas.microsoft.com/office/powerpoint/2010/main" val="1751965489"/>
                </p:ext>
              </p:extLst>
            </p:nvPr>
          </p:nvGraphicFramePr>
          <p:xfrm>
            <a:off x="179049" y="6896"/>
            <a:ext cx="4114800" cy="4114800"/>
          </p:xfrm>
          <a:graphic>
            <a:graphicData uri="http://schemas.openxmlformats.org/drawingml/2006/chart">
              <c:chart xmlns:c="http://schemas.openxmlformats.org/drawingml/2006/chart" xmlns:r="http://schemas.openxmlformats.org/officeDocument/2006/relationships" r:id="rId5"/>
            </a:graphicData>
          </a:graphic>
        </p:graphicFrame>
      </p:grpSp>
      <p:sp>
        <p:nvSpPr>
          <p:cNvPr id="2" name="CuadroTexto 1">
            <a:extLst>
              <a:ext uri="{FF2B5EF4-FFF2-40B4-BE49-F238E27FC236}">
                <a16:creationId xmlns:a16="http://schemas.microsoft.com/office/drawing/2014/main" id="{F029D994-2BDB-4290-BE78-2CCBC481397B}"/>
              </a:ext>
            </a:extLst>
          </p:cNvPr>
          <p:cNvSpPr txBox="1"/>
          <p:nvPr/>
        </p:nvSpPr>
        <p:spPr>
          <a:xfrm>
            <a:off x="4732774" y="1527674"/>
            <a:ext cx="3579952" cy="461665"/>
          </a:xfrm>
          <a:prstGeom prst="rect">
            <a:avLst/>
          </a:prstGeom>
          <a:solidFill>
            <a:schemeClr val="bg1"/>
          </a:solidFill>
        </p:spPr>
        <p:txBody>
          <a:bodyPr wrap="square" rtlCol="0">
            <a:spAutoFit/>
          </a:bodyPr>
          <a:lstStyle/>
          <a:p>
            <a:r>
              <a:rPr lang="es-CO" sz="2400" dirty="0">
                <a:solidFill>
                  <a:srgbClr val="757157"/>
                </a:solidFill>
              </a:rPr>
              <a:t>Muy bueno o bueno</a:t>
            </a:r>
          </a:p>
        </p:txBody>
      </p:sp>
      <p:sp>
        <p:nvSpPr>
          <p:cNvPr id="3" name="CuadroTexto 2">
            <a:extLst>
              <a:ext uri="{FF2B5EF4-FFF2-40B4-BE49-F238E27FC236}">
                <a16:creationId xmlns:a16="http://schemas.microsoft.com/office/drawing/2014/main" id="{F248DEB7-FE3C-4C4E-86B8-186AFFA26DF5}"/>
              </a:ext>
            </a:extLst>
          </p:cNvPr>
          <p:cNvSpPr txBox="1"/>
          <p:nvPr/>
        </p:nvSpPr>
        <p:spPr>
          <a:xfrm>
            <a:off x="4732774" y="2009421"/>
            <a:ext cx="3579952" cy="461665"/>
          </a:xfrm>
          <a:prstGeom prst="rect">
            <a:avLst/>
          </a:prstGeom>
          <a:solidFill>
            <a:schemeClr val="bg1"/>
          </a:solidFill>
        </p:spPr>
        <p:txBody>
          <a:bodyPr wrap="square" rtlCol="0">
            <a:spAutoFit/>
          </a:bodyPr>
          <a:lstStyle/>
          <a:p>
            <a:r>
              <a:rPr lang="es-CO" sz="2400" dirty="0">
                <a:solidFill>
                  <a:srgbClr val="757157"/>
                </a:solidFill>
              </a:rPr>
              <a:t>Justo</a:t>
            </a:r>
          </a:p>
        </p:txBody>
      </p:sp>
      <p:sp>
        <p:nvSpPr>
          <p:cNvPr id="4" name="CuadroTexto 3">
            <a:extLst>
              <a:ext uri="{FF2B5EF4-FFF2-40B4-BE49-F238E27FC236}">
                <a16:creationId xmlns:a16="http://schemas.microsoft.com/office/drawing/2014/main" id="{B3D023BF-A602-4602-A8E2-3563F85CC7C7}"/>
              </a:ext>
            </a:extLst>
          </p:cNvPr>
          <p:cNvSpPr txBox="1"/>
          <p:nvPr/>
        </p:nvSpPr>
        <p:spPr>
          <a:xfrm>
            <a:off x="4732774" y="2524914"/>
            <a:ext cx="3579952" cy="461665"/>
          </a:xfrm>
          <a:prstGeom prst="rect">
            <a:avLst/>
          </a:prstGeom>
          <a:solidFill>
            <a:schemeClr val="bg1"/>
          </a:solidFill>
        </p:spPr>
        <p:txBody>
          <a:bodyPr wrap="square" rtlCol="0">
            <a:spAutoFit/>
          </a:bodyPr>
          <a:lstStyle/>
          <a:p>
            <a:r>
              <a:rPr lang="es-CO" sz="2400" dirty="0">
                <a:solidFill>
                  <a:srgbClr val="757157"/>
                </a:solidFill>
              </a:rPr>
              <a:t>Bajo o muy bajo</a:t>
            </a:r>
          </a:p>
        </p:txBody>
      </p:sp>
    </p:spTree>
    <p:extLst>
      <p:ext uri="{BB962C8B-B14F-4D97-AF65-F5344CB8AC3E}">
        <p14:creationId xmlns:p14="http://schemas.microsoft.com/office/powerpoint/2010/main" val="188195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855067" y="56348"/>
            <a:ext cx="8706185" cy="6801652"/>
            <a:chOff x="168028" y="6896"/>
            <a:chExt cx="10145622" cy="7127265"/>
          </a:xfrm>
        </p:grpSpPr>
        <p:sp>
          <p:nvSpPr>
            <p:cNvPr id="7" name="TextBox 6"/>
            <p:cNvSpPr txBox="1"/>
            <p:nvPr/>
          </p:nvSpPr>
          <p:spPr>
            <a:xfrm>
              <a:off x="3836647" y="269823"/>
              <a:ext cx="5022052" cy="1257792"/>
            </a:xfrm>
            <a:prstGeom prst="rect">
              <a:avLst/>
            </a:prstGeom>
            <a:noFill/>
          </p:spPr>
          <p:txBody>
            <a:bodyPr wrap="square" rtlCol="0">
              <a:spAutoFit/>
            </a:bodyPr>
            <a:lstStyle/>
            <a:p>
              <a:pPr algn="ctr" rtl="0"/>
              <a:r>
                <a:rPr lang="es" sz="3600" b="1" i="0" u="none" baseline="0">
                  <a:latin typeface="+mj-lt"/>
                </a:rPr>
                <a:t>Resultados funcionales</a:t>
              </a:r>
            </a:p>
            <a:p>
              <a:pPr algn="ctr" rtl="0"/>
              <a:r>
                <a:rPr lang="es" sz="3600" b="1" i="0" u="none" baseline="0">
                  <a:latin typeface="+mj-lt"/>
                </a:rPr>
                <a:t>(medidos con el TOC)</a:t>
              </a:r>
            </a:p>
          </p:txBody>
        </p:sp>
        <p:pic>
          <p:nvPicPr>
            <p:cNvPr id="8" name="Picture 7"/>
            <p:cNvPicPr>
              <a:picLocks noChangeAspect="1"/>
            </p:cNvPicPr>
            <p:nvPr/>
          </p:nvPicPr>
          <p:blipFill>
            <a:blip r:embed="rId4"/>
            <a:stretch>
              <a:fillRect/>
            </a:stretch>
          </p:blipFill>
          <p:spPr>
            <a:xfrm>
              <a:off x="4282828" y="1605063"/>
              <a:ext cx="3666317" cy="1529080"/>
            </a:xfrm>
            <a:prstGeom prst="rect">
              <a:avLst/>
            </a:prstGeom>
          </p:spPr>
        </p:pic>
        <p:graphicFrame>
          <p:nvGraphicFramePr>
            <p:cNvPr id="10" name="Chart 9"/>
            <p:cNvGraphicFramePr/>
            <p:nvPr>
              <p:extLst>
                <p:ext uri="{D42A27DB-BD31-4B8C-83A1-F6EECF244321}">
                  <p14:modId xmlns:p14="http://schemas.microsoft.com/office/powerpoint/2010/main" val="1113159948"/>
                </p:ext>
              </p:extLst>
            </p:nvPr>
          </p:nvGraphicFramePr>
          <p:xfrm>
            <a:off x="168028" y="6896"/>
            <a:ext cx="4114800" cy="4114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28885458"/>
                </p:ext>
              </p:extLst>
            </p:nvPr>
          </p:nvGraphicFramePr>
          <p:xfrm>
            <a:off x="6198850" y="3019361"/>
            <a:ext cx="4114800" cy="4114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extLst>
                <p:ext uri="{D42A27DB-BD31-4B8C-83A1-F6EECF244321}">
                  <p14:modId xmlns:p14="http://schemas.microsoft.com/office/powerpoint/2010/main" val="4173727636"/>
                </p:ext>
              </p:extLst>
            </p:nvPr>
          </p:nvGraphicFramePr>
          <p:xfrm>
            <a:off x="2375525" y="3019361"/>
            <a:ext cx="4114800" cy="4114800"/>
          </p:xfrm>
          <a:graphic>
            <a:graphicData uri="http://schemas.openxmlformats.org/drawingml/2006/chart">
              <c:chart xmlns:c="http://schemas.openxmlformats.org/drawingml/2006/chart" xmlns:r="http://schemas.openxmlformats.org/officeDocument/2006/relationships" r:id="rId7"/>
            </a:graphicData>
          </a:graphic>
        </p:graphicFrame>
      </p:grpSp>
      <p:sp>
        <p:nvSpPr>
          <p:cNvPr id="2" name="CuadroTexto 1">
            <a:extLst>
              <a:ext uri="{FF2B5EF4-FFF2-40B4-BE49-F238E27FC236}">
                <a16:creationId xmlns:a16="http://schemas.microsoft.com/office/drawing/2014/main" id="{38A4634E-264B-45C2-A382-14DD986095A0}"/>
              </a:ext>
            </a:extLst>
          </p:cNvPr>
          <p:cNvSpPr txBox="1"/>
          <p:nvPr/>
        </p:nvSpPr>
        <p:spPr>
          <a:xfrm>
            <a:off x="4732774" y="1527674"/>
            <a:ext cx="3579952" cy="461665"/>
          </a:xfrm>
          <a:prstGeom prst="rect">
            <a:avLst/>
          </a:prstGeom>
          <a:solidFill>
            <a:schemeClr val="bg1"/>
          </a:solidFill>
        </p:spPr>
        <p:txBody>
          <a:bodyPr wrap="square" rtlCol="0">
            <a:spAutoFit/>
          </a:bodyPr>
          <a:lstStyle/>
          <a:p>
            <a:r>
              <a:rPr lang="es-CO" sz="2400" dirty="0">
                <a:solidFill>
                  <a:srgbClr val="757157"/>
                </a:solidFill>
              </a:rPr>
              <a:t>Muy bueno o bueno</a:t>
            </a:r>
          </a:p>
        </p:txBody>
      </p:sp>
      <p:sp>
        <p:nvSpPr>
          <p:cNvPr id="3" name="CuadroTexto 2">
            <a:extLst>
              <a:ext uri="{FF2B5EF4-FFF2-40B4-BE49-F238E27FC236}">
                <a16:creationId xmlns:a16="http://schemas.microsoft.com/office/drawing/2014/main" id="{1F767C4D-D00A-4043-9296-238BCA8BCA9D}"/>
              </a:ext>
            </a:extLst>
          </p:cNvPr>
          <p:cNvSpPr txBox="1"/>
          <p:nvPr/>
        </p:nvSpPr>
        <p:spPr>
          <a:xfrm>
            <a:off x="4732774" y="2009421"/>
            <a:ext cx="3579952" cy="461665"/>
          </a:xfrm>
          <a:prstGeom prst="rect">
            <a:avLst/>
          </a:prstGeom>
          <a:solidFill>
            <a:schemeClr val="bg1"/>
          </a:solidFill>
        </p:spPr>
        <p:txBody>
          <a:bodyPr wrap="square" rtlCol="0">
            <a:spAutoFit/>
          </a:bodyPr>
          <a:lstStyle/>
          <a:p>
            <a:r>
              <a:rPr lang="es-CO" sz="2400" dirty="0">
                <a:solidFill>
                  <a:srgbClr val="757157"/>
                </a:solidFill>
              </a:rPr>
              <a:t>Justo</a:t>
            </a:r>
          </a:p>
        </p:txBody>
      </p:sp>
      <p:sp>
        <p:nvSpPr>
          <p:cNvPr id="4" name="CuadroTexto 3">
            <a:extLst>
              <a:ext uri="{FF2B5EF4-FFF2-40B4-BE49-F238E27FC236}">
                <a16:creationId xmlns:a16="http://schemas.microsoft.com/office/drawing/2014/main" id="{1DEC1C61-371F-4979-BFAE-DAEAB174C22A}"/>
              </a:ext>
            </a:extLst>
          </p:cNvPr>
          <p:cNvSpPr txBox="1"/>
          <p:nvPr/>
        </p:nvSpPr>
        <p:spPr>
          <a:xfrm>
            <a:off x="4732774" y="2524914"/>
            <a:ext cx="3579952" cy="461665"/>
          </a:xfrm>
          <a:prstGeom prst="rect">
            <a:avLst/>
          </a:prstGeom>
          <a:solidFill>
            <a:schemeClr val="bg1"/>
          </a:solidFill>
        </p:spPr>
        <p:txBody>
          <a:bodyPr wrap="square" rtlCol="0">
            <a:spAutoFit/>
          </a:bodyPr>
          <a:lstStyle/>
          <a:p>
            <a:r>
              <a:rPr lang="es-CO" sz="2400" dirty="0">
                <a:solidFill>
                  <a:srgbClr val="757157"/>
                </a:solidFill>
              </a:rPr>
              <a:t>Bajo o muy bajo</a:t>
            </a:r>
          </a:p>
        </p:txBody>
      </p:sp>
    </p:spTree>
    <p:extLst>
      <p:ext uri="{BB962C8B-B14F-4D97-AF65-F5344CB8AC3E}">
        <p14:creationId xmlns:p14="http://schemas.microsoft.com/office/powerpoint/2010/main" val="136720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864524" y="56348"/>
            <a:ext cx="10581572" cy="6801652"/>
            <a:chOff x="179049" y="6896"/>
            <a:chExt cx="12331076" cy="7127265"/>
          </a:xfrm>
        </p:grpSpPr>
        <p:sp>
          <p:nvSpPr>
            <p:cNvPr id="7" name="TextBox 6"/>
            <p:cNvSpPr txBox="1"/>
            <p:nvPr/>
          </p:nvSpPr>
          <p:spPr>
            <a:xfrm>
              <a:off x="3836647" y="269823"/>
              <a:ext cx="5022052" cy="1257792"/>
            </a:xfrm>
            <a:prstGeom prst="rect">
              <a:avLst/>
            </a:prstGeom>
            <a:noFill/>
          </p:spPr>
          <p:txBody>
            <a:bodyPr wrap="square" rtlCol="0">
              <a:spAutoFit/>
            </a:bodyPr>
            <a:lstStyle/>
            <a:p>
              <a:pPr algn="ctr" rtl="0"/>
              <a:r>
                <a:rPr lang="es" sz="3600" b="1" i="0" u="none" baseline="0">
                  <a:latin typeface="+mj-lt"/>
                </a:rPr>
                <a:t>Resultados funcionales</a:t>
              </a:r>
            </a:p>
            <a:p>
              <a:pPr algn="ctr" rtl="0"/>
              <a:r>
                <a:rPr lang="es" sz="3600" b="1" i="0" u="none" baseline="0">
                  <a:latin typeface="+mj-lt"/>
                </a:rPr>
                <a:t>(medidos con el TOC)</a:t>
              </a:r>
            </a:p>
          </p:txBody>
        </p:sp>
        <p:pic>
          <p:nvPicPr>
            <p:cNvPr id="8" name="Picture 7"/>
            <p:cNvPicPr>
              <a:picLocks noChangeAspect="1"/>
            </p:cNvPicPr>
            <p:nvPr/>
          </p:nvPicPr>
          <p:blipFill>
            <a:blip r:embed="rId4"/>
            <a:stretch>
              <a:fillRect/>
            </a:stretch>
          </p:blipFill>
          <p:spPr>
            <a:xfrm>
              <a:off x="4282828" y="1605063"/>
              <a:ext cx="3666317" cy="1529080"/>
            </a:xfrm>
            <a:prstGeom prst="rect">
              <a:avLst/>
            </a:prstGeom>
          </p:spPr>
        </p:pic>
        <p:graphicFrame>
          <p:nvGraphicFramePr>
            <p:cNvPr id="9" name="Chart 8"/>
            <p:cNvGraphicFramePr/>
            <p:nvPr>
              <p:extLst>
                <p:ext uri="{D42A27DB-BD31-4B8C-83A1-F6EECF244321}">
                  <p14:modId xmlns:p14="http://schemas.microsoft.com/office/powerpoint/2010/main" val="1788415404"/>
                </p:ext>
              </p:extLst>
            </p:nvPr>
          </p:nvGraphicFramePr>
          <p:xfrm>
            <a:off x="8395325" y="134912"/>
            <a:ext cx="4114800" cy="4114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99635836"/>
                </p:ext>
              </p:extLst>
            </p:nvPr>
          </p:nvGraphicFramePr>
          <p:xfrm>
            <a:off x="179049" y="6896"/>
            <a:ext cx="4114800" cy="4114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extLst>
                <p:ext uri="{D42A27DB-BD31-4B8C-83A1-F6EECF244321}">
                  <p14:modId xmlns:p14="http://schemas.microsoft.com/office/powerpoint/2010/main" val="2260351134"/>
                </p:ext>
              </p:extLst>
            </p:nvPr>
          </p:nvGraphicFramePr>
          <p:xfrm>
            <a:off x="6198850" y="3019361"/>
            <a:ext cx="4114800" cy="4114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extLst>
                <p:ext uri="{D42A27DB-BD31-4B8C-83A1-F6EECF244321}">
                  <p14:modId xmlns:p14="http://schemas.microsoft.com/office/powerpoint/2010/main" val="1950670440"/>
                </p:ext>
              </p:extLst>
            </p:nvPr>
          </p:nvGraphicFramePr>
          <p:xfrm>
            <a:off x="2375525" y="3019361"/>
            <a:ext cx="4114800" cy="4114800"/>
          </p:xfrm>
          <a:graphic>
            <a:graphicData uri="http://schemas.openxmlformats.org/drawingml/2006/chart">
              <c:chart xmlns:c="http://schemas.openxmlformats.org/drawingml/2006/chart" xmlns:r="http://schemas.openxmlformats.org/officeDocument/2006/relationships" r:id="rId8"/>
            </a:graphicData>
          </a:graphic>
        </p:graphicFrame>
      </p:grpSp>
      <p:sp>
        <p:nvSpPr>
          <p:cNvPr id="2" name="CuadroTexto 1">
            <a:extLst>
              <a:ext uri="{FF2B5EF4-FFF2-40B4-BE49-F238E27FC236}">
                <a16:creationId xmlns:a16="http://schemas.microsoft.com/office/drawing/2014/main" id="{7E079188-4B1D-4EDD-B744-AB3B6256D2E4}"/>
              </a:ext>
            </a:extLst>
          </p:cNvPr>
          <p:cNvSpPr txBox="1"/>
          <p:nvPr/>
        </p:nvSpPr>
        <p:spPr>
          <a:xfrm>
            <a:off x="4732774" y="2524914"/>
            <a:ext cx="3579952" cy="461665"/>
          </a:xfrm>
          <a:prstGeom prst="rect">
            <a:avLst/>
          </a:prstGeom>
          <a:solidFill>
            <a:schemeClr val="bg1"/>
          </a:solidFill>
        </p:spPr>
        <p:txBody>
          <a:bodyPr wrap="square" rtlCol="0">
            <a:spAutoFit/>
          </a:bodyPr>
          <a:lstStyle/>
          <a:p>
            <a:r>
              <a:rPr lang="es-CO" sz="2400" dirty="0">
                <a:solidFill>
                  <a:srgbClr val="757157"/>
                </a:solidFill>
              </a:rPr>
              <a:t>Bajo o muy bajo</a:t>
            </a:r>
          </a:p>
        </p:txBody>
      </p:sp>
      <p:sp>
        <p:nvSpPr>
          <p:cNvPr id="3" name="CuadroTexto 2">
            <a:extLst>
              <a:ext uri="{FF2B5EF4-FFF2-40B4-BE49-F238E27FC236}">
                <a16:creationId xmlns:a16="http://schemas.microsoft.com/office/drawing/2014/main" id="{9E3DA410-F788-4356-B67F-C8D0D5395556}"/>
              </a:ext>
            </a:extLst>
          </p:cNvPr>
          <p:cNvSpPr txBox="1"/>
          <p:nvPr/>
        </p:nvSpPr>
        <p:spPr>
          <a:xfrm>
            <a:off x="4732774" y="2009421"/>
            <a:ext cx="3406391" cy="461665"/>
          </a:xfrm>
          <a:prstGeom prst="rect">
            <a:avLst/>
          </a:prstGeom>
          <a:solidFill>
            <a:schemeClr val="bg1"/>
          </a:solidFill>
        </p:spPr>
        <p:txBody>
          <a:bodyPr wrap="square" rtlCol="0">
            <a:spAutoFit/>
          </a:bodyPr>
          <a:lstStyle/>
          <a:p>
            <a:r>
              <a:rPr lang="es-CO" sz="2400" dirty="0">
                <a:solidFill>
                  <a:srgbClr val="757157"/>
                </a:solidFill>
              </a:rPr>
              <a:t>Justo</a:t>
            </a:r>
          </a:p>
        </p:txBody>
      </p:sp>
      <p:sp>
        <p:nvSpPr>
          <p:cNvPr id="4" name="CuadroTexto 3">
            <a:extLst>
              <a:ext uri="{FF2B5EF4-FFF2-40B4-BE49-F238E27FC236}">
                <a16:creationId xmlns:a16="http://schemas.microsoft.com/office/drawing/2014/main" id="{ADC2E6D1-4006-46F1-BBC7-45FD0C75E7F9}"/>
              </a:ext>
            </a:extLst>
          </p:cNvPr>
          <p:cNvSpPr txBox="1"/>
          <p:nvPr/>
        </p:nvSpPr>
        <p:spPr>
          <a:xfrm>
            <a:off x="4732774" y="1527674"/>
            <a:ext cx="3531002" cy="461077"/>
          </a:xfrm>
          <a:prstGeom prst="rect">
            <a:avLst/>
          </a:prstGeom>
          <a:solidFill>
            <a:schemeClr val="bg1"/>
          </a:solidFill>
        </p:spPr>
        <p:txBody>
          <a:bodyPr wrap="square" rtlCol="0">
            <a:spAutoFit/>
          </a:bodyPr>
          <a:lstStyle/>
          <a:p>
            <a:r>
              <a:rPr lang="es-CO" sz="2400" dirty="0">
                <a:solidFill>
                  <a:srgbClr val="757157"/>
                </a:solidFill>
              </a:rPr>
              <a:t>Muy bueno o bueno</a:t>
            </a:r>
          </a:p>
        </p:txBody>
      </p:sp>
    </p:spTree>
    <p:extLst>
      <p:ext uri="{BB962C8B-B14F-4D97-AF65-F5344CB8AC3E}">
        <p14:creationId xmlns:p14="http://schemas.microsoft.com/office/powerpoint/2010/main" val="186584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Salud mental - Informe de los padres</a:t>
            </a:r>
          </a:p>
        </p:txBody>
      </p:sp>
      <p:pic>
        <p:nvPicPr>
          <p:cNvPr id="2" name="Picture 1"/>
          <p:cNvPicPr>
            <a:picLocks noChangeAspect="1"/>
          </p:cNvPicPr>
          <p:nvPr/>
        </p:nvPicPr>
        <p:blipFill rotWithShape="1">
          <a:blip r:embed="rId4"/>
          <a:srcRect b="7373"/>
          <a:stretch/>
        </p:blipFill>
        <p:spPr>
          <a:xfrm>
            <a:off x="4417836" y="5633054"/>
            <a:ext cx="3159303" cy="1090728"/>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843987240"/>
              </p:ext>
            </p:extLst>
          </p:nvPr>
        </p:nvGraphicFramePr>
        <p:xfrm>
          <a:off x="1023937" y="1576327"/>
          <a:ext cx="5296476" cy="4413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4016700394"/>
              </p:ext>
            </p:extLst>
          </p:nvPr>
        </p:nvGraphicFramePr>
        <p:xfrm>
          <a:off x="5989638" y="1576327"/>
          <a:ext cx="4754562" cy="4413423"/>
        </p:xfrm>
        <a:graphic>
          <a:graphicData uri="http://schemas.openxmlformats.org/drawingml/2006/chart">
            <c:chart xmlns:c="http://schemas.openxmlformats.org/drawingml/2006/chart" xmlns:r="http://schemas.openxmlformats.org/officeDocument/2006/relationships" r:id="rId6"/>
          </a:graphicData>
        </a:graphic>
      </p:graphicFrame>
      <p:sp>
        <p:nvSpPr>
          <p:cNvPr id="3" name="CuadroTexto 2">
            <a:extLst>
              <a:ext uri="{FF2B5EF4-FFF2-40B4-BE49-F238E27FC236}">
                <a16:creationId xmlns:a16="http://schemas.microsoft.com/office/drawing/2014/main" id="{0BE0F8BC-A985-4E85-BB3E-4B5FC15D97D4}"/>
              </a:ext>
            </a:extLst>
          </p:cNvPr>
          <p:cNvSpPr txBox="1"/>
          <p:nvPr/>
        </p:nvSpPr>
        <p:spPr>
          <a:xfrm>
            <a:off x="4819134" y="5655198"/>
            <a:ext cx="2758005" cy="523220"/>
          </a:xfrm>
          <a:prstGeom prst="rect">
            <a:avLst/>
          </a:prstGeom>
          <a:solidFill>
            <a:schemeClr val="bg1"/>
          </a:solidFill>
        </p:spPr>
        <p:txBody>
          <a:bodyPr wrap="square" rtlCol="0">
            <a:spAutoFit/>
          </a:bodyPr>
          <a:lstStyle/>
          <a:p>
            <a:r>
              <a:rPr lang="es-GT" sz="2800" dirty="0">
                <a:solidFill>
                  <a:prstClr val="black">
                    <a:lumMod val="65000"/>
                    <a:lumOff val="35000"/>
                  </a:prstClr>
                </a:solidFill>
              </a:rPr>
              <a:t>Rango normativo</a:t>
            </a:r>
          </a:p>
        </p:txBody>
      </p:sp>
      <p:sp>
        <p:nvSpPr>
          <p:cNvPr id="5" name="CuadroTexto 13">
            <a:extLst>
              <a:ext uri="{FF2B5EF4-FFF2-40B4-BE49-F238E27FC236}">
                <a16:creationId xmlns:a16="http://schemas.microsoft.com/office/drawing/2014/main" id="{4A4C78BB-45B3-47DF-BA4B-2049304A69DD}"/>
              </a:ext>
            </a:extLst>
          </p:cNvPr>
          <p:cNvSpPr txBox="1"/>
          <p:nvPr/>
        </p:nvSpPr>
        <p:spPr>
          <a:xfrm>
            <a:off x="4819134" y="6178418"/>
            <a:ext cx="3401392" cy="52322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2800" dirty="0">
                <a:solidFill>
                  <a:prstClr val="black">
                    <a:lumMod val="65000"/>
                    <a:lumOff val="35000"/>
                  </a:prstClr>
                </a:solidFill>
              </a:rPr>
              <a:t>Clínicamente elevado</a:t>
            </a:r>
          </a:p>
        </p:txBody>
      </p:sp>
    </p:spTree>
    <p:extLst>
      <p:ext uri="{BB962C8B-B14F-4D97-AF65-F5344CB8AC3E}">
        <p14:creationId xmlns:p14="http://schemas.microsoft.com/office/powerpoint/2010/main" val="80630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Salud mental - Autoinformes</a:t>
            </a:r>
          </a:p>
        </p:txBody>
      </p:sp>
      <p:graphicFrame>
        <p:nvGraphicFramePr>
          <p:cNvPr id="6" name="Content Placeholder 3"/>
          <p:cNvGraphicFramePr>
            <a:graphicFrameLocks/>
          </p:cNvGraphicFramePr>
          <p:nvPr>
            <p:extLst>
              <p:ext uri="{D42A27DB-BD31-4B8C-83A1-F6EECF244321}">
                <p14:modId xmlns:p14="http://schemas.microsoft.com/office/powerpoint/2010/main" val="558387804"/>
              </p:ext>
            </p:extLst>
          </p:nvPr>
        </p:nvGraphicFramePr>
        <p:xfrm>
          <a:off x="1040562" y="1512917"/>
          <a:ext cx="5189416" cy="4413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3201581265"/>
              </p:ext>
            </p:extLst>
          </p:nvPr>
        </p:nvGraphicFramePr>
        <p:xfrm>
          <a:off x="6006263" y="1512917"/>
          <a:ext cx="4754562" cy="4413423"/>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p:cNvPicPr>
            <a:picLocks noChangeAspect="1"/>
          </p:cNvPicPr>
          <p:nvPr/>
        </p:nvPicPr>
        <p:blipFill rotWithShape="1">
          <a:blip r:embed="rId6"/>
          <a:srcRect b="7373"/>
          <a:stretch/>
        </p:blipFill>
        <p:spPr>
          <a:xfrm>
            <a:off x="4417836" y="5633054"/>
            <a:ext cx="3159303" cy="1090728"/>
          </a:xfrm>
          <a:prstGeom prst="rect">
            <a:avLst/>
          </a:prstGeom>
        </p:spPr>
      </p:pic>
      <p:sp>
        <p:nvSpPr>
          <p:cNvPr id="3" name="CuadroTexto 2">
            <a:extLst>
              <a:ext uri="{FF2B5EF4-FFF2-40B4-BE49-F238E27FC236}">
                <a16:creationId xmlns:a16="http://schemas.microsoft.com/office/drawing/2014/main" id="{3265E67B-1EA0-4801-8845-09EF0166ED1C}"/>
              </a:ext>
            </a:extLst>
          </p:cNvPr>
          <p:cNvSpPr txBox="1"/>
          <p:nvPr/>
        </p:nvSpPr>
        <p:spPr>
          <a:xfrm>
            <a:off x="4819134" y="5655198"/>
            <a:ext cx="2758005" cy="523220"/>
          </a:xfrm>
          <a:prstGeom prst="rect">
            <a:avLst/>
          </a:prstGeom>
          <a:solidFill>
            <a:schemeClr val="bg1"/>
          </a:solidFill>
        </p:spPr>
        <p:txBody>
          <a:bodyPr wrap="square" rtlCol="0">
            <a:spAutoFit/>
          </a:bodyPr>
          <a:lstStyle/>
          <a:p>
            <a:r>
              <a:rPr lang="es-GT" sz="2800" dirty="0">
                <a:solidFill>
                  <a:prstClr val="black">
                    <a:lumMod val="65000"/>
                    <a:lumOff val="35000"/>
                  </a:prstClr>
                </a:solidFill>
              </a:rPr>
              <a:t>Rango normativo</a:t>
            </a:r>
          </a:p>
        </p:txBody>
      </p:sp>
      <p:sp>
        <p:nvSpPr>
          <p:cNvPr id="5" name="CuadroTexto 13">
            <a:extLst>
              <a:ext uri="{FF2B5EF4-FFF2-40B4-BE49-F238E27FC236}">
                <a16:creationId xmlns:a16="http://schemas.microsoft.com/office/drawing/2014/main" id="{8409F24A-29DB-4BE3-B391-097ED401CD07}"/>
              </a:ext>
            </a:extLst>
          </p:cNvPr>
          <p:cNvSpPr txBox="1"/>
          <p:nvPr/>
        </p:nvSpPr>
        <p:spPr>
          <a:xfrm>
            <a:off x="4819134" y="6178418"/>
            <a:ext cx="3401392" cy="52322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2800" dirty="0">
                <a:solidFill>
                  <a:prstClr val="black">
                    <a:lumMod val="65000"/>
                    <a:lumOff val="35000"/>
                  </a:prstClr>
                </a:solidFill>
              </a:rPr>
              <a:t>Clínicamente elevado</a:t>
            </a:r>
          </a:p>
        </p:txBody>
      </p:sp>
    </p:spTree>
    <p:extLst>
      <p:ext uri="{BB962C8B-B14F-4D97-AF65-F5344CB8AC3E}">
        <p14:creationId xmlns:p14="http://schemas.microsoft.com/office/powerpoint/2010/main" val="1870877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Apoyo social - Amigos</a:t>
            </a:r>
          </a:p>
        </p:txBody>
      </p:sp>
      <p:pic>
        <p:nvPicPr>
          <p:cNvPr id="8"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329" y="1690688"/>
            <a:ext cx="5929342" cy="4254642"/>
          </a:xfrm>
          <a:prstGeom prst="rect">
            <a:avLst/>
          </a:prstGeom>
        </p:spPr>
      </p:pic>
    </p:spTree>
    <p:extLst>
      <p:ext uri="{BB962C8B-B14F-4D97-AF65-F5344CB8AC3E}">
        <p14:creationId xmlns:p14="http://schemas.microsoft.com/office/powerpoint/2010/main" val="8939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Apoyo social - Percepciones</a:t>
            </a:r>
          </a:p>
        </p:txBody>
      </p:sp>
      <p:graphicFrame>
        <p:nvGraphicFramePr>
          <p:cNvPr id="5" name="Content Placeholder 3"/>
          <p:cNvGraphicFramePr>
            <a:graphicFrameLocks/>
          </p:cNvGraphicFramePr>
          <p:nvPr>
            <p:extLst>
              <p:ext uri="{D42A27DB-BD31-4B8C-83A1-F6EECF244321}">
                <p14:modId xmlns:p14="http://schemas.microsoft.com/office/powerpoint/2010/main" val="3605349924"/>
              </p:ext>
            </p:extLst>
          </p:nvPr>
        </p:nvGraphicFramePr>
        <p:xfrm>
          <a:off x="1235869" y="1690688"/>
          <a:ext cx="9720262" cy="457200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p:cNvGrpSpPr/>
          <p:nvPr/>
        </p:nvGrpSpPr>
        <p:grpSpPr>
          <a:xfrm>
            <a:off x="2471451" y="3739072"/>
            <a:ext cx="1073718" cy="473200"/>
            <a:chOff x="-30139" y="-85977"/>
            <a:chExt cx="570865" cy="404666"/>
          </a:xfrm>
        </p:grpSpPr>
        <p:sp>
          <p:nvSpPr>
            <p:cNvPr id="7" name="Left Bracket 6"/>
            <p:cNvSpPr/>
            <p:nvPr/>
          </p:nvSpPr>
          <p:spPr>
            <a:xfrm rot="5400000" flipV="1">
              <a:off x="175098" y="87549"/>
              <a:ext cx="114301" cy="347979"/>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
            </a:p>
          </p:txBody>
        </p:sp>
        <p:sp>
          <p:nvSpPr>
            <p:cNvPr id="9" name="Text Box 1"/>
            <p:cNvSpPr txBox="1"/>
            <p:nvPr/>
          </p:nvSpPr>
          <p:spPr>
            <a:xfrm>
              <a:off x="-30139" y="-85977"/>
              <a:ext cx="570865" cy="342900"/>
            </a:xfrm>
            <a:prstGeom prst="rect">
              <a:avLst/>
            </a:prstGeom>
          </p:spPr>
          <p:txBody>
            <a:bodyPr wrap="square" rtlCol="0"/>
            <a:lstStyle/>
            <a:p>
              <a:pPr marL="0" marR="0" algn="l" rtl="0">
                <a:spcBef>
                  <a:spcPts val="0"/>
                </a:spcBef>
                <a:spcAft>
                  <a:spcPts val="0"/>
                </a:spcAft>
              </a:pPr>
              <a:r>
                <a:rPr lang="es" sz="2000" b="0" i="0" u="none" baseline="0">
                  <a:effectLst/>
                  <a:latin typeface="Times New Roman" charset="0"/>
                  <a:ea typeface="Times New Roman" charset="0"/>
                </a:rPr>
                <a:t>   </a:t>
              </a:r>
              <a:r>
                <a:rPr lang="es" b="0" i="0" u="none" baseline="0">
                  <a:effectLst/>
                  <a:latin typeface="Times New Roman" charset="0"/>
                  <a:ea typeface="Times New Roman" charset="0"/>
                </a:rPr>
                <a:t>  </a:t>
              </a:r>
              <a:r>
                <a:rPr lang="es" sz="2000" b="0" i="0" u="none" baseline="0">
                  <a:effectLst/>
                  <a:latin typeface="Times New Roman" charset="0"/>
                  <a:ea typeface="Times New Roman" charset="0"/>
                </a:rPr>
                <a:t>*</a:t>
              </a:r>
              <a:endParaRPr lang="es" sz="2400">
                <a:effectLst/>
                <a:latin typeface="Times New Roman" charset="0"/>
                <a:ea typeface="Calibri" charset="0"/>
              </a:endParaRPr>
            </a:p>
          </p:txBody>
        </p:sp>
      </p:grpSp>
      <p:grpSp>
        <p:nvGrpSpPr>
          <p:cNvPr id="10" name="Group 9"/>
          <p:cNvGrpSpPr/>
          <p:nvPr/>
        </p:nvGrpSpPr>
        <p:grpSpPr>
          <a:xfrm>
            <a:off x="2496146" y="3213111"/>
            <a:ext cx="1768475" cy="800643"/>
            <a:chOff x="0" y="50567"/>
            <a:chExt cx="787131" cy="342900"/>
          </a:xfrm>
        </p:grpSpPr>
        <p:sp>
          <p:nvSpPr>
            <p:cNvPr id="11" name="Left Bracket 10"/>
            <p:cNvSpPr/>
            <p:nvPr/>
          </p:nvSpPr>
          <p:spPr>
            <a:xfrm rot="5400000" flipV="1">
              <a:off x="288783" y="-82685"/>
              <a:ext cx="113935" cy="6915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
            </a:p>
          </p:txBody>
        </p:sp>
        <p:sp>
          <p:nvSpPr>
            <p:cNvPr id="12" name="Text Box 1"/>
            <p:cNvSpPr txBox="1"/>
            <p:nvPr/>
          </p:nvSpPr>
          <p:spPr>
            <a:xfrm>
              <a:off x="215631" y="50567"/>
              <a:ext cx="571500" cy="342900"/>
            </a:xfrm>
            <a:prstGeom prst="rect">
              <a:avLst/>
            </a:prstGeom>
          </p:spPr>
          <p:txBody>
            <a:bodyPr wrap="square" rtlCol="0"/>
            <a:lstStyle/>
            <a:p>
              <a:pPr marL="0" marR="0" algn="l" rtl="0">
                <a:spcBef>
                  <a:spcPts val="0"/>
                </a:spcBef>
                <a:spcAft>
                  <a:spcPts val="0"/>
                </a:spcAft>
              </a:pPr>
              <a:r>
                <a:rPr lang="es" b="0" i="0" u="none" baseline="0">
                  <a:effectLst/>
                  <a:latin typeface="Times New Roman" charset="0"/>
                  <a:ea typeface="Times New Roman" charset="0"/>
                </a:rPr>
                <a:t> ***</a:t>
              </a:r>
              <a:endParaRPr lang="es" sz="2000" dirty="0">
                <a:effectLst/>
                <a:latin typeface="Times New Roman" charset="0"/>
                <a:ea typeface="Calibri" charset="0"/>
              </a:endParaRPr>
            </a:p>
          </p:txBody>
        </p:sp>
      </p:grpSp>
      <p:grpSp>
        <p:nvGrpSpPr>
          <p:cNvPr id="13" name="Group 12"/>
          <p:cNvGrpSpPr/>
          <p:nvPr/>
        </p:nvGrpSpPr>
        <p:grpSpPr>
          <a:xfrm>
            <a:off x="5510027" y="3675101"/>
            <a:ext cx="1432618" cy="575310"/>
            <a:chOff x="0" y="0"/>
            <a:chExt cx="691502" cy="342900"/>
          </a:xfrm>
        </p:grpSpPr>
        <p:sp>
          <p:nvSpPr>
            <p:cNvPr id="14" name="Left Bracket 13"/>
            <p:cNvSpPr/>
            <p:nvPr/>
          </p:nvSpPr>
          <p:spPr>
            <a:xfrm rot="5400000" flipV="1">
              <a:off x="288783" y="-82685"/>
              <a:ext cx="113935" cy="6915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
            </a:p>
          </p:txBody>
        </p:sp>
        <p:sp>
          <p:nvSpPr>
            <p:cNvPr id="15" name="Text Box 1"/>
            <p:cNvSpPr txBox="1"/>
            <p:nvPr/>
          </p:nvSpPr>
          <p:spPr>
            <a:xfrm>
              <a:off x="118549" y="0"/>
              <a:ext cx="571500" cy="342900"/>
            </a:xfrm>
            <a:prstGeom prst="rect">
              <a:avLst/>
            </a:prstGeom>
          </p:spPr>
          <p:txBody>
            <a:bodyPr wrap="square" rtlCol="0"/>
            <a:lstStyle/>
            <a:p>
              <a:pPr marL="0" marR="0" algn="l" rtl="0">
                <a:spcBef>
                  <a:spcPts val="0"/>
                </a:spcBef>
                <a:spcAft>
                  <a:spcPts val="0"/>
                </a:spcAft>
              </a:pPr>
              <a:r>
                <a:rPr lang="es" b="0" i="0" u="none" baseline="0">
                  <a:effectLst/>
                  <a:latin typeface="Times New Roman" charset="0"/>
                  <a:ea typeface="Times New Roman" charset="0"/>
                </a:rPr>
                <a:t>     **</a:t>
              </a:r>
              <a:endParaRPr lang="es" sz="2000" dirty="0">
                <a:effectLst/>
                <a:latin typeface="Times New Roman" charset="0"/>
                <a:ea typeface="Calibri" charset="0"/>
              </a:endParaRPr>
            </a:p>
          </p:txBody>
        </p:sp>
      </p:grpSp>
      <p:grpSp>
        <p:nvGrpSpPr>
          <p:cNvPr id="16" name="Group 15"/>
          <p:cNvGrpSpPr/>
          <p:nvPr/>
        </p:nvGrpSpPr>
        <p:grpSpPr>
          <a:xfrm>
            <a:off x="8568767" y="1358142"/>
            <a:ext cx="1558454" cy="502806"/>
            <a:chOff x="0" y="-33753"/>
            <a:chExt cx="744116" cy="353786"/>
          </a:xfrm>
        </p:grpSpPr>
        <p:sp>
          <p:nvSpPr>
            <p:cNvPr id="17" name="Left Bracket 16"/>
            <p:cNvSpPr/>
            <p:nvPr/>
          </p:nvSpPr>
          <p:spPr>
            <a:xfrm rot="5400000" flipV="1">
              <a:off x="288783" y="-82685"/>
              <a:ext cx="113935" cy="6915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
            </a:p>
          </p:txBody>
        </p:sp>
        <p:sp>
          <p:nvSpPr>
            <p:cNvPr id="18" name="Text Box 1"/>
            <p:cNvSpPr txBox="1"/>
            <p:nvPr/>
          </p:nvSpPr>
          <p:spPr>
            <a:xfrm>
              <a:off x="172616" y="-33753"/>
              <a:ext cx="571500" cy="342900"/>
            </a:xfrm>
            <a:prstGeom prst="rect">
              <a:avLst/>
            </a:prstGeom>
          </p:spPr>
          <p:txBody>
            <a:bodyPr wrap="square" rtlCol="0"/>
            <a:lstStyle/>
            <a:p>
              <a:pPr marL="0" marR="0" algn="l" rtl="0">
                <a:spcBef>
                  <a:spcPts val="0"/>
                </a:spcBef>
                <a:spcAft>
                  <a:spcPts val="0"/>
                </a:spcAft>
              </a:pPr>
              <a:r>
                <a:rPr lang="es" b="0" i="0" u="none" baseline="0">
                  <a:effectLst/>
                  <a:latin typeface="Times New Roman" charset="0"/>
                  <a:ea typeface="Times New Roman" charset="0"/>
                </a:rPr>
                <a:t>   ***</a:t>
              </a:r>
              <a:endParaRPr lang="es" sz="2000">
                <a:effectLst/>
                <a:latin typeface="Times New Roman" charset="0"/>
                <a:ea typeface="Calibri" charset="0"/>
              </a:endParaRPr>
            </a:p>
          </p:txBody>
        </p:sp>
      </p:grpSp>
    </p:spTree>
    <p:extLst>
      <p:ext uri="{BB962C8B-B14F-4D97-AF65-F5344CB8AC3E}">
        <p14:creationId xmlns:p14="http://schemas.microsoft.com/office/powerpoint/2010/main" val="212840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Transición a la adultez</a:t>
            </a:r>
          </a:p>
        </p:txBody>
      </p:sp>
      <p:sp>
        <p:nvSpPr>
          <p:cNvPr id="5" name="Content Placeholder 4"/>
          <p:cNvSpPr>
            <a:spLocks noGrp="1"/>
          </p:cNvSpPr>
          <p:nvPr>
            <p:ph idx="1"/>
          </p:nvPr>
        </p:nvSpPr>
        <p:spPr>
          <a:xfrm>
            <a:off x="838199" y="1825625"/>
            <a:ext cx="10751049" cy="4351338"/>
          </a:xfrm>
        </p:spPr>
        <p:txBody>
          <a:bodyPr/>
          <a:lstStyle/>
          <a:p>
            <a:pPr marL="228600" lvl="1" algn="l" rtl="0">
              <a:spcBef>
                <a:spcPts val="1000"/>
              </a:spcBef>
            </a:pPr>
            <a:r>
              <a:rPr lang="es" sz="3200" b="0" i="0" u="none" baseline="0" dirty="0"/>
              <a:t>Mayor reconocimiento como un período de desarrollo distinto</a:t>
            </a:r>
          </a:p>
          <a:p>
            <a:pPr marL="228600" lvl="1" algn="l" rtl="0">
              <a:spcBef>
                <a:spcPts val="1000"/>
              </a:spcBef>
            </a:pPr>
            <a:endParaRPr lang="es" sz="3200" dirty="0"/>
          </a:p>
          <a:p>
            <a:pPr marL="228600" lvl="1" algn="l" rtl="0">
              <a:spcBef>
                <a:spcPts val="1000"/>
              </a:spcBef>
            </a:pPr>
            <a:r>
              <a:rPr lang="es" sz="3200" b="0" i="0" u="none" baseline="0" dirty="0"/>
              <a:t>Diversos caminos y resultados </a:t>
            </a:r>
          </a:p>
          <a:p>
            <a:pPr marL="228600" lvl="1" algn="l" rtl="0">
              <a:spcBef>
                <a:spcPts val="1000"/>
              </a:spcBef>
            </a:pPr>
            <a:endParaRPr lang="es" sz="3200" dirty="0"/>
          </a:p>
          <a:p>
            <a:pPr algn="l" rtl="0"/>
            <a:r>
              <a:rPr lang="es" sz="3200" b="0" i="0" u="none" baseline="0" dirty="0"/>
              <a:t>Momento crítico</a:t>
            </a:r>
          </a:p>
          <a:p>
            <a:pPr marL="228600" lvl="1" algn="l" rtl="0">
              <a:spcBef>
                <a:spcPts val="1000"/>
              </a:spcBef>
            </a:pPr>
            <a:endParaRPr lang="es" sz="2800" dirty="0"/>
          </a:p>
          <a:p>
            <a:endParaRPr lang="es" dirty="0"/>
          </a:p>
        </p:txBody>
      </p:sp>
      <p:pic>
        <p:nvPicPr>
          <p:cNvPr id="6" name="Picture 5"/>
          <p:cNvPicPr>
            <a:picLocks noChangeAspect="1"/>
          </p:cNvPicPr>
          <p:nvPr/>
        </p:nvPicPr>
        <p:blipFill>
          <a:blip r:embed="rId4"/>
          <a:stretch>
            <a:fillRect/>
          </a:stretch>
        </p:blipFill>
        <p:spPr>
          <a:xfrm>
            <a:off x="7080536" y="2979941"/>
            <a:ext cx="4097311" cy="3197022"/>
          </a:xfrm>
          <a:prstGeom prst="rect">
            <a:avLst/>
          </a:prstGeom>
        </p:spPr>
      </p:pic>
    </p:spTree>
    <p:extLst>
      <p:ext uri="{BB962C8B-B14F-4D97-AF65-F5344CB8AC3E}">
        <p14:creationId xmlns:p14="http://schemas.microsoft.com/office/powerpoint/2010/main" val="3531788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Con respecto a los resultados de la transición</a:t>
            </a:r>
          </a:p>
        </p:txBody>
      </p:sp>
    </p:spTree>
    <p:extLst>
      <p:ext uri="{BB962C8B-B14F-4D97-AF65-F5344CB8AC3E}">
        <p14:creationId xmlns:p14="http://schemas.microsoft.com/office/powerpoint/2010/main" val="15977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Con respecto a los resultados de la transición</a:t>
            </a:r>
          </a:p>
        </p:txBody>
      </p:sp>
      <p:sp>
        <p:nvSpPr>
          <p:cNvPr id="5" name="Content Placeholder 4"/>
          <p:cNvSpPr>
            <a:spLocks noGrp="1"/>
          </p:cNvSpPr>
          <p:nvPr>
            <p:ph idx="1"/>
          </p:nvPr>
        </p:nvSpPr>
        <p:spPr/>
        <p:txBody>
          <a:bodyPr>
            <a:normAutofit lnSpcReduction="10000"/>
          </a:bodyPr>
          <a:lstStyle/>
          <a:p>
            <a:pPr lvl="0" algn="l" rtl="0"/>
            <a:r>
              <a:rPr lang="es" sz="3200" b="0" i="0" u="none" baseline="0"/>
              <a:t>Para TODOS los adultos jóvenes (TD, ID, ASD): </a:t>
            </a:r>
          </a:p>
          <a:p>
            <a:pPr lvl="0" algn="l" rtl="0"/>
            <a:endParaRPr lang="es" sz="3200" dirty="0"/>
          </a:p>
          <a:p>
            <a:pPr lvl="1" algn="l" rtl="0"/>
            <a:r>
              <a:rPr lang="es" sz="2800" b="0" i="0" u="none" baseline="0"/>
              <a:t>mayores niveles de problemas de asimilación </a:t>
            </a:r>
            <a:r>
              <a:rPr lang="es" sz="2800" b="0" i="0" u="none" baseline="0">
                <a:sym typeface="Wingdings"/>
              </a:rPr>
              <a:t> </a:t>
            </a:r>
            <a:r>
              <a:rPr lang="es" sz="2800" b="0" i="0" u="none" baseline="0"/>
              <a:t>calidad de vida más baja y resultados funcionales mucho más bajos</a:t>
            </a:r>
          </a:p>
          <a:p>
            <a:pPr lvl="1" algn="l" rtl="0"/>
            <a:endParaRPr lang="es" sz="2800" dirty="0"/>
          </a:p>
          <a:p>
            <a:pPr lvl="1" algn="l" rtl="0"/>
            <a:r>
              <a:rPr lang="es" sz="2800" b="0" i="0" u="none" baseline="0"/>
              <a:t>se percibe un menor apoyo social </a:t>
            </a:r>
            <a:r>
              <a:rPr lang="es" sz="2800" b="0" i="0" u="none" baseline="0">
                <a:sym typeface="Wingdings"/>
              </a:rPr>
              <a:t> tiene más probabilidades de caer en </a:t>
            </a:r>
            <a:r>
              <a:rPr lang="es" sz="2800" b="0" i="0" u="none" baseline="0"/>
              <a:t>un rango clínicamente elevado para asimilar los problemas</a:t>
            </a:r>
          </a:p>
          <a:p>
            <a:pPr lvl="1" algn="l" rtl="0"/>
            <a:endParaRPr lang="es" sz="2800" dirty="0"/>
          </a:p>
          <a:p>
            <a:pPr lvl="1" algn="l" rtl="0"/>
            <a:r>
              <a:rPr lang="es" sz="2800" b="0" i="0" u="none" baseline="0"/>
              <a:t>Tener más personas en la red de apoyo social </a:t>
            </a:r>
            <a:r>
              <a:rPr lang="es" sz="2800" b="0" i="0" u="none" baseline="0">
                <a:sym typeface="Wingdings"/>
              </a:rPr>
              <a:t> </a:t>
            </a:r>
            <a:r>
              <a:rPr lang="es" sz="2800" b="0" i="0" u="none" baseline="0"/>
              <a:t>tiene resultados funcionales positivos (por ejemplo, el trabajo remunerado)</a:t>
            </a:r>
          </a:p>
          <a:p>
            <a:pPr lvl="1" algn="l" rtl="0"/>
            <a:endParaRPr lang="es" sz="2800" dirty="0"/>
          </a:p>
          <a:p>
            <a:pPr lvl="1" algn="l" rtl="0"/>
            <a:endParaRPr lang="es" sz="2800" dirty="0"/>
          </a:p>
          <a:p>
            <a:endParaRPr lang="es" sz="3200" dirty="0"/>
          </a:p>
          <a:p>
            <a:endParaRPr lang="es" sz="3200" dirty="0"/>
          </a:p>
          <a:p>
            <a:endParaRPr lang="es" sz="3200" dirty="0"/>
          </a:p>
          <a:p>
            <a:endParaRPr lang="es" dirty="0"/>
          </a:p>
        </p:txBody>
      </p:sp>
    </p:spTree>
    <p:extLst>
      <p:ext uri="{BB962C8B-B14F-4D97-AF65-F5344CB8AC3E}">
        <p14:creationId xmlns:p14="http://schemas.microsoft.com/office/powerpoint/2010/main" val="22473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Predicción de los resultados de la transición en la adolescencia </a:t>
            </a:r>
          </a:p>
        </p:txBody>
      </p:sp>
    </p:spTree>
    <p:extLst>
      <p:ext uri="{BB962C8B-B14F-4D97-AF65-F5344CB8AC3E}">
        <p14:creationId xmlns:p14="http://schemas.microsoft.com/office/powerpoint/2010/main" val="1590262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Predicción de los resultados de la transición en la adolescencia </a:t>
            </a:r>
          </a:p>
        </p:txBody>
      </p:sp>
      <p:sp>
        <p:nvSpPr>
          <p:cNvPr id="5" name="Content Placeholder 4"/>
          <p:cNvSpPr>
            <a:spLocks noGrp="1"/>
          </p:cNvSpPr>
          <p:nvPr>
            <p:ph idx="1"/>
          </p:nvPr>
        </p:nvSpPr>
        <p:spPr/>
        <p:txBody>
          <a:bodyPr>
            <a:normAutofit fontScale="85000" lnSpcReduction="20000"/>
          </a:bodyPr>
          <a:lstStyle/>
          <a:p>
            <a:pPr lvl="0" algn="l" rtl="0"/>
            <a:r>
              <a:rPr lang="es" sz="3200" b="0" i="0" u="none" baseline="0"/>
              <a:t>Para TODOS los adultos jóvenes (TD, ID, ASD): </a:t>
            </a:r>
          </a:p>
          <a:p>
            <a:pPr lvl="0" algn="l" rtl="0"/>
            <a:endParaRPr lang="es" sz="3200" dirty="0"/>
          </a:p>
          <a:p>
            <a:pPr lvl="1" algn="l" rtl="0"/>
            <a:r>
              <a:rPr lang="es" sz="2800" b="0" i="0" u="none" baseline="0"/>
              <a:t>Adolescentes con mayores esperanzas </a:t>
            </a:r>
            <a:r>
              <a:rPr lang="es" sz="2800" b="0" i="0" u="none" baseline="0">
                <a:sym typeface="Wingdings"/>
              </a:rPr>
              <a:t> menos problemas de salud mental Y mayor apoyo social percibido</a:t>
            </a:r>
          </a:p>
          <a:p>
            <a:pPr lvl="1" algn="l" rtl="0"/>
            <a:endParaRPr lang="es" sz="2800" dirty="0">
              <a:sym typeface="Wingdings"/>
            </a:endParaRPr>
          </a:p>
          <a:p>
            <a:pPr lvl="1" algn="l" rtl="0"/>
            <a:r>
              <a:rPr lang="es" sz="2800" b="0" i="0" u="none" baseline="0"/>
              <a:t>Padecer acoso escolar en la adolescencia </a:t>
            </a:r>
            <a:r>
              <a:rPr lang="es" sz="2800" b="0" i="0" u="none" baseline="0">
                <a:sym typeface="Wingdings"/>
              </a:rPr>
              <a:t> mayores problemas de salud mental</a:t>
            </a:r>
          </a:p>
          <a:p>
            <a:pPr lvl="1" algn="l" rtl="0"/>
            <a:endParaRPr lang="es" sz="2800" dirty="0">
              <a:sym typeface="Wingdings"/>
            </a:endParaRPr>
          </a:p>
          <a:p>
            <a:pPr lvl="1" algn="l" rtl="0"/>
            <a:r>
              <a:rPr lang="es" sz="2800" b="0" i="0" u="none" baseline="0"/>
              <a:t>Comportamientos negativos de los padres </a:t>
            </a:r>
            <a:r>
              <a:rPr lang="es" sz="2800" b="0" i="0" u="none" baseline="0">
                <a:sym typeface="Wingdings"/>
              </a:rPr>
              <a:t> </a:t>
            </a:r>
            <a:r>
              <a:rPr lang="es" sz="2800" b="0" i="0" u="none" baseline="0"/>
              <a:t>mayores problemas de salud mental </a:t>
            </a:r>
          </a:p>
          <a:p>
            <a:pPr lvl="1" algn="l" rtl="0"/>
            <a:endParaRPr lang="es" sz="2800" dirty="0"/>
          </a:p>
          <a:p>
            <a:pPr lvl="1" algn="l" rtl="0"/>
            <a:r>
              <a:rPr lang="es" sz="2800" b="0" i="0" u="none" baseline="0"/>
              <a:t>Problemas de comportamiento</a:t>
            </a:r>
            <a:r>
              <a:rPr lang="es" sz="2800" b="0" i="0" u="none" baseline="0">
                <a:sym typeface="Wingdings"/>
              </a:rPr>
              <a:t> </a:t>
            </a:r>
            <a:r>
              <a:rPr lang="es" sz="2800" b="0" i="0" u="none" baseline="0"/>
              <a:t>significativamente menos miembros de la familia en las redes de apoyo social de los jóvenes adultos. </a:t>
            </a:r>
          </a:p>
          <a:p>
            <a:endParaRPr lang="es" sz="3200" dirty="0"/>
          </a:p>
          <a:p>
            <a:endParaRPr lang="es" sz="3200" dirty="0"/>
          </a:p>
          <a:p>
            <a:endParaRPr lang="es" sz="3200" dirty="0"/>
          </a:p>
          <a:p>
            <a:endParaRPr lang="es" dirty="0"/>
          </a:p>
        </p:txBody>
      </p:sp>
    </p:spTree>
    <p:extLst>
      <p:ext uri="{BB962C8B-B14F-4D97-AF65-F5344CB8AC3E}">
        <p14:creationId xmlns:p14="http://schemas.microsoft.com/office/powerpoint/2010/main" val="1457322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Agrupando todo</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a:bodyPr>
          <a:lstStyle/>
          <a:p>
            <a:pPr marL="514350" indent="-514350" algn="l" rtl="0">
              <a:buFont typeface="+mj-lt"/>
              <a:buAutoNum type="arabicPeriod"/>
            </a:pPr>
            <a:r>
              <a:rPr lang="es" sz="3200" b="0" i="0" u="none" baseline="0">
                <a:solidFill>
                  <a:schemeClr val="accent4"/>
                </a:solidFill>
              </a:rPr>
              <a:t>Los adultos jóvenes con IDD siguen siendo vulnerables en el período de transición a la adultez </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Las relaciones y la salud mental son importantes</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Procesos universales a través de grupos neurodiversos</a:t>
            </a:r>
            <a:br>
              <a:rPr lang="es">
                <a:solidFill>
                  <a:schemeClr val="accent4"/>
                </a:solidFill>
              </a:rPr>
            </a:br>
            <a:endParaRPr lang="es" dirty="0"/>
          </a:p>
        </p:txBody>
      </p:sp>
    </p:spTree>
    <p:extLst>
      <p:ext uri="{BB962C8B-B14F-4D97-AF65-F5344CB8AC3E}">
        <p14:creationId xmlns:p14="http://schemas.microsoft.com/office/powerpoint/2010/main" val="217589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Agrupando todo</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fontScale="92500" lnSpcReduction="20000"/>
          </a:bodyPr>
          <a:lstStyle/>
          <a:p>
            <a:pPr marL="514350" indent="-514350" algn="l" rtl="0">
              <a:buFont typeface="+mj-lt"/>
              <a:buAutoNum type="arabicPeriod"/>
            </a:pPr>
            <a:r>
              <a:rPr lang="es" sz="3200" b="0" i="0" u="none" baseline="0">
                <a:solidFill>
                  <a:schemeClr val="accent4"/>
                </a:solidFill>
              </a:rPr>
              <a:t>Los adultos jóvenes con IDD siguen siendo vulnerables en el período de transición a la adultez </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Las relaciones y la salud mental son importantes</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Procesos universales a través de grupos neurodiversos</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Los malos resultados pueden ser la culminación de múltiples factores de riesgo</a:t>
            </a:r>
            <a:br>
              <a:rPr lang="es">
                <a:solidFill>
                  <a:schemeClr val="accent4"/>
                </a:solidFill>
              </a:rPr>
            </a:br>
            <a:endParaRPr lang="es" dirty="0"/>
          </a:p>
        </p:txBody>
      </p:sp>
    </p:spTree>
    <p:extLst>
      <p:ext uri="{BB962C8B-B14F-4D97-AF65-F5344CB8AC3E}">
        <p14:creationId xmlns:p14="http://schemas.microsoft.com/office/powerpoint/2010/main" val="1990045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Agrupando todo</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fontScale="77500" lnSpcReduction="20000"/>
          </a:bodyPr>
          <a:lstStyle/>
          <a:p>
            <a:pPr marL="514350" indent="-514350" algn="l" rtl="0">
              <a:buFont typeface="+mj-lt"/>
              <a:buAutoNum type="arabicPeriod"/>
            </a:pPr>
            <a:r>
              <a:rPr lang="es" sz="3200" b="0" i="0" u="none" baseline="0">
                <a:solidFill>
                  <a:schemeClr val="accent4"/>
                </a:solidFill>
              </a:rPr>
              <a:t>Los adultos jóvenes con IDD siguen siendo vulnerables en el período de transición a la adultez </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Las relaciones y la salud mental son importantes</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Procesos universales a través de grupos neurodiversos</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Los malos resultados pueden ser la culminación de múltiples factores de riesgo</a:t>
            </a:r>
          </a:p>
          <a:p>
            <a:pPr marL="514350" indent="-514350" algn="l" rtl="0">
              <a:buFont typeface="+mj-lt"/>
              <a:buAutoNum type="arabicPeriod"/>
            </a:pPr>
            <a:endParaRPr lang="es" sz="3200" dirty="0">
              <a:solidFill>
                <a:schemeClr val="accent4"/>
              </a:solidFill>
            </a:endParaRPr>
          </a:p>
          <a:p>
            <a:pPr marL="514350" indent="-514350" algn="l" rtl="0">
              <a:buFont typeface="+mj-lt"/>
              <a:buAutoNum type="arabicPeriod"/>
            </a:pPr>
            <a:r>
              <a:rPr lang="es" sz="3200" b="0" i="0" u="none" baseline="0">
                <a:solidFill>
                  <a:schemeClr val="accent4"/>
                </a:solidFill>
              </a:rPr>
              <a:t>Necesidad de intervenciones eficaces y accesibles</a:t>
            </a:r>
            <a:br>
              <a:rPr lang="es">
                <a:solidFill>
                  <a:schemeClr val="accent4"/>
                </a:solidFill>
              </a:rPr>
            </a:br>
            <a:endParaRPr lang="es" dirty="0"/>
          </a:p>
        </p:txBody>
      </p:sp>
    </p:spTree>
    <p:extLst>
      <p:ext uri="{BB962C8B-B14F-4D97-AF65-F5344CB8AC3E}">
        <p14:creationId xmlns:p14="http://schemas.microsoft.com/office/powerpoint/2010/main" val="107372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Enseñanzas para los adultos jóvenes</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lstStyle/>
          <a:p>
            <a:pPr algn="l" rtl="0"/>
            <a:r>
              <a:rPr lang="es" sz="3200" b="0" i="0" u="none" baseline="0">
                <a:solidFill>
                  <a:schemeClr val="accent4"/>
                </a:solidFill>
              </a:rPr>
              <a:t>Los problemas de salud mental interfieren, especialmente los problemas de asimilación (por ejemplo, la depresión y la ansiedad) </a:t>
            </a:r>
          </a:p>
          <a:p>
            <a:pPr lvl="1" algn="l" rtl="0"/>
            <a:endParaRPr lang="es" sz="2800" dirty="0">
              <a:solidFill>
                <a:schemeClr val="accent4"/>
              </a:solidFill>
            </a:endParaRPr>
          </a:p>
          <a:p>
            <a:pPr lvl="1" algn="l" rtl="0"/>
            <a:r>
              <a:rPr lang="es" sz="2800" b="0" i="0" u="none" baseline="0">
                <a:solidFill>
                  <a:schemeClr val="accent4"/>
                </a:solidFill>
              </a:rPr>
              <a:t>La vigilancia del bienestar</a:t>
            </a:r>
          </a:p>
          <a:p>
            <a:pPr lvl="1" algn="l" rtl="0"/>
            <a:endParaRPr lang="es" sz="2800" dirty="0">
              <a:solidFill>
                <a:schemeClr val="accent4"/>
              </a:solidFill>
            </a:endParaRPr>
          </a:p>
          <a:p>
            <a:pPr lvl="1" algn="l" rtl="0"/>
            <a:r>
              <a:rPr lang="es" sz="2800" b="0" i="0" u="none" baseline="0">
                <a:solidFill>
                  <a:schemeClr val="accent4"/>
                </a:solidFill>
              </a:rPr>
              <a:t>Buscar tratamientos para la salud mental </a:t>
            </a:r>
            <a:br>
              <a:rPr lang="es">
                <a:solidFill>
                  <a:schemeClr val="accent4"/>
                </a:solidFill>
              </a:rPr>
            </a:br>
            <a:endParaRPr lang="es" dirty="0"/>
          </a:p>
        </p:txBody>
      </p:sp>
    </p:spTree>
    <p:extLst>
      <p:ext uri="{BB962C8B-B14F-4D97-AF65-F5344CB8AC3E}">
        <p14:creationId xmlns:p14="http://schemas.microsoft.com/office/powerpoint/2010/main" val="21008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Enseñanzas para los adultos jóvenes</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lstStyle/>
          <a:p>
            <a:pPr algn="l" rtl="0"/>
            <a:r>
              <a:rPr lang="es" sz="3200" b="0" i="0" u="none" baseline="0">
                <a:solidFill>
                  <a:schemeClr val="accent4"/>
                </a:solidFill>
              </a:rPr>
              <a:t>El apoyo social es importante, tanto en términos del tamaño de la red como de la percepción que se tiene de ella.</a:t>
            </a:r>
          </a:p>
          <a:p>
            <a:endParaRPr lang="es" sz="3200" dirty="0">
              <a:solidFill>
                <a:schemeClr val="accent4"/>
              </a:solidFill>
            </a:endParaRPr>
          </a:p>
          <a:p>
            <a:pPr lvl="1" algn="l" rtl="0"/>
            <a:r>
              <a:rPr lang="es" sz="2800" b="0" i="0" u="none" baseline="0">
                <a:solidFill>
                  <a:schemeClr val="accent4"/>
                </a:solidFill>
              </a:rPr>
              <a:t>Grupos sociales, programas de habilidades sociales</a:t>
            </a:r>
          </a:p>
          <a:p>
            <a:pPr lvl="1" algn="l" rtl="0"/>
            <a:endParaRPr lang="es" sz="2800" dirty="0">
              <a:solidFill>
                <a:schemeClr val="accent4"/>
              </a:solidFill>
            </a:endParaRPr>
          </a:p>
          <a:p>
            <a:pPr lvl="1" algn="l" rtl="0"/>
            <a:r>
              <a:rPr lang="es" sz="2800" b="0" i="0" u="none" baseline="0">
                <a:solidFill>
                  <a:schemeClr val="accent4"/>
                </a:solidFill>
              </a:rPr>
              <a:t>Establecimiento y mantenimiento de conexiones</a:t>
            </a:r>
            <a:br>
              <a:rPr lang="es">
                <a:solidFill>
                  <a:schemeClr val="accent4"/>
                </a:solidFill>
              </a:rPr>
            </a:br>
            <a:endParaRPr lang="es" dirty="0"/>
          </a:p>
        </p:txBody>
      </p:sp>
    </p:spTree>
    <p:extLst>
      <p:ext uri="{BB962C8B-B14F-4D97-AF65-F5344CB8AC3E}">
        <p14:creationId xmlns:p14="http://schemas.microsoft.com/office/powerpoint/2010/main" val="763975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Enseñanzas en la adolescencia </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a:bodyPr>
          <a:lstStyle/>
          <a:p>
            <a:pPr algn="l" rtl="0"/>
            <a:r>
              <a:rPr lang="es" sz="3200" b="1" i="0" u="none" baseline="0" dirty="0">
                <a:solidFill>
                  <a:schemeClr val="accent4"/>
                </a:solidFill>
              </a:rPr>
              <a:t>Esperanza</a:t>
            </a:r>
          </a:p>
          <a:p>
            <a:endParaRPr lang="es" sz="3200" b="1" dirty="0">
              <a:solidFill>
                <a:schemeClr val="accent4"/>
              </a:solidFill>
            </a:endParaRPr>
          </a:p>
          <a:p>
            <a:pPr lvl="1" algn="l" rtl="0"/>
            <a:r>
              <a:rPr lang="es" sz="2800" b="0" i="0" u="none" baseline="0" dirty="0">
                <a:solidFill>
                  <a:schemeClr val="accent4"/>
                </a:solidFill>
              </a:rPr>
              <a:t>Ayude a su hijo a ver que existen múltiples soluciones para un problema. Realice lluvias de ideas para encontrar con ellos diferentes formas de resolverlo</a:t>
            </a:r>
          </a:p>
          <a:p>
            <a:pPr lvl="1" algn="l" rtl="0"/>
            <a:endParaRPr lang="es" sz="2800" dirty="0">
              <a:solidFill>
                <a:schemeClr val="accent4"/>
              </a:solidFill>
            </a:endParaRPr>
          </a:p>
          <a:p>
            <a:pPr lvl="1" algn="l" rtl="0"/>
            <a:r>
              <a:rPr lang="es" sz="2800" b="0" i="0" u="none" baseline="0" dirty="0">
                <a:solidFill>
                  <a:schemeClr val="accent4"/>
                </a:solidFill>
              </a:rPr>
              <a:t>Apoye a su hijo para que tome medidas para alcanzar sus objetivos. Desglóselo en pequeños pasos que le darán una sensación de logro.</a:t>
            </a:r>
            <a:endParaRPr lang="es" sz="3600" dirty="0">
              <a:solidFill>
                <a:schemeClr val="accent4"/>
              </a:solidFill>
            </a:endParaRPr>
          </a:p>
        </p:txBody>
      </p:sp>
    </p:spTree>
    <p:extLst>
      <p:ext uri="{BB962C8B-B14F-4D97-AF65-F5344CB8AC3E}">
        <p14:creationId xmlns:p14="http://schemas.microsoft.com/office/powerpoint/2010/main" val="39037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9151" y="428678"/>
            <a:ext cx="10965873" cy="1325563"/>
          </a:xfrm>
        </p:spPr>
        <p:txBody>
          <a:bodyPr/>
          <a:lstStyle/>
          <a:p>
            <a:pPr algn="l" rtl="0"/>
            <a:r>
              <a:rPr lang="es" b="0" i="0" u="none" baseline="0" dirty="0"/>
              <a:t>Resultados de la transición en personas con IDD </a:t>
            </a:r>
          </a:p>
        </p:txBody>
      </p:sp>
      <p:sp>
        <p:nvSpPr>
          <p:cNvPr id="5" name="Content Placeholder 4"/>
          <p:cNvSpPr>
            <a:spLocks noGrp="1"/>
          </p:cNvSpPr>
          <p:nvPr>
            <p:ph idx="1"/>
          </p:nvPr>
        </p:nvSpPr>
        <p:spPr>
          <a:xfrm>
            <a:off x="4678680" y="1690688"/>
            <a:ext cx="7125393" cy="4351338"/>
          </a:xfrm>
        </p:spPr>
        <p:txBody>
          <a:bodyPr>
            <a:normAutofit/>
          </a:bodyPr>
          <a:lstStyle/>
          <a:p>
            <a:pPr marL="228600" lvl="1" algn="l" rtl="0">
              <a:spcBef>
                <a:spcPts val="1000"/>
              </a:spcBef>
            </a:pPr>
            <a:endParaRPr lang="es" sz="3200" dirty="0"/>
          </a:p>
          <a:p>
            <a:pPr marL="228600" lvl="1" algn="l" rtl="0">
              <a:spcBef>
                <a:spcPts val="1000"/>
              </a:spcBef>
            </a:pPr>
            <a:r>
              <a:rPr lang="es" sz="3200" b="0" i="0" u="none" baseline="0"/>
              <a:t>La caída del servicio</a:t>
            </a:r>
          </a:p>
          <a:p>
            <a:pPr marL="228600" lvl="1" algn="l" rtl="0">
              <a:spcBef>
                <a:spcPts val="1000"/>
              </a:spcBef>
            </a:pPr>
            <a:endParaRPr lang="es" sz="3200" dirty="0"/>
          </a:p>
          <a:p>
            <a:endParaRPr lang="es" sz="3200" dirty="0"/>
          </a:p>
        </p:txBody>
      </p:sp>
      <p:pic>
        <p:nvPicPr>
          <p:cNvPr id="7" name="Picture 6"/>
          <p:cNvPicPr>
            <a:picLocks noChangeAspect="1"/>
          </p:cNvPicPr>
          <p:nvPr/>
        </p:nvPicPr>
        <p:blipFill rotWithShape="1">
          <a:blip r:embed="rId4"/>
          <a:srcRect b="7318"/>
          <a:stretch/>
        </p:blipFill>
        <p:spPr>
          <a:xfrm>
            <a:off x="970280" y="1918866"/>
            <a:ext cx="3708400" cy="3295754"/>
          </a:xfrm>
          <a:prstGeom prst="rect">
            <a:avLst/>
          </a:prstGeom>
        </p:spPr>
      </p:pic>
    </p:spTree>
    <p:extLst>
      <p:ext uri="{BB962C8B-B14F-4D97-AF65-F5344CB8AC3E}">
        <p14:creationId xmlns:p14="http://schemas.microsoft.com/office/powerpoint/2010/main" val="1388774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Enseñanzas en la adolescencia </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a:bodyPr>
          <a:lstStyle/>
          <a:p>
            <a:pPr algn="l" rtl="0"/>
            <a:r>
              <a:rPr lang="es" sz="3200" b="1" i="0" u="none" baseline="0">
                <a:solidFill>
                  <a:schemeClr val="accent4"/>
                </a:solidFill>
              </a:rPr>
              <a:t>Esperanza</a:t>
            </a:r>
          </a:p>
          <a:p>
            <a:endParaRPr lang="es" sz="3600" dirty="0">
              <a:solidFill>
                <a:schemeClr val="accent4"/>
              </a:solidFill>
            </a:endParaRPr>
          </a:p>
          <a:p>
            <a:pPr algn="l" rtl="0"/>
            <a:r>
              <a:rPr lang="es" sz="3200" b="0" i="0" u="none" baseline="0">
                <a:solidFill>
                  <a:schemeClr val="accent4"/>
                </a:solidFill>
              </a:rPr>
              <a:t>Acoso escolar</a:t>
            </a:r>
            <a:br>
              <a:rPr lang="es" sz="3600">
                <a:solidFill>
                  <a:schemeClr val="accent4"/>
                </a:solidFill>
              </a:rPr>
            </a:br>
            <a:endParaRPr lang="es" sz="3200" b="1" dirty="0">
              <a:solidFill>
                <a:schemeClr val="accent4"/>
              </a:solidFill>
            </a:endParaRPr>
          </a:p>
        </p:txBody>
      </p:sp>
    </p:spTree>
    <p:extLst>
      <p:ext uri="{BB962C8B-B14F-4D97-AF65-F5344CB8AC3E}">
        <p14:creationId xmlns:p14="http://schemas.microsoft.com/office/powerpoint/2010/main" val="1733904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Enseñanzas en la adolescencia </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a:bodyPr>
          <a:lstStyle/>
          <a:p>
            <a:pPr algn="l" rtl="0"/>
            <a:r>
              <a:rPr lang="es" sz="3200" b="1" i="0" u="none" baseline="0">
                <a:solidFill>
                  <a:schemeClr val="accent4"/>
                </a:solidFill>
              </a:rPr>
              <a:t>Esperanza</a:t>
            </a:r>
          </a:p>
          <a:p>
            <a:endParaRPr lang="es" sz="3600" dirty="0">
              <a:solidFill>
                <a:schemeClr val="accent4"/>
              </a:solidFill>
            </a:endParaRPr>
          </a:p>
          <a:p>
            <a:pPr algn="l" rtl="0"/>
            <a:r>
              <a:rPr lang="es" sz="3200" b="0" i="0" u="none" baseline="0">
                <a:solidFill>
                  <a:schemeClr val="accent4"/>
                </a:solidFill>
              </a:rPr>
              <a:t>Acoso escolar</a:t>
            </a:r>
          </a:p>
          <a:p>
            <a:endParaRPr lang="es" sz="3200" dirty="0">
              <a:solidFill>
                <a:schemeClr val="accent4"/>
              </a:solidFill>
            </a:endParaRPr>
          </a:p>
          <a:p>
            <a:pPr algn="l" rtl="0"/>
            <a:r>
              <a:rPr lang="es" sz="3200" b="0" i="0" u="none" baseline="0">
                <a:solidFill>
                  <a:schemeClr val="accent4"/>
                </a:solidFill>
              </a:rPr>
              <a:t>Crianza negativa</a:t>
            </a:r>
            <a:br>
              <a:rPr lang="es" sz="3600">
                <a:solidFill>
                  <a:schemeClr val="accent4"/>
                </a:solidFill>
              </a:rPr>
            </a:br>
            <a:endParaRPr lang="es" sz="3200" b="1" dirty="0">
              <a:solidFill>
                <a:schemeClr val="accent4"/>
              </a:solidFill>
            </a:endParaRPr>
          </a:p>
        </p:txBody>
      </p:sp>
    </p:spTree>
    <p:extLst>
      <p:ext uri="{BB962C8B-B14F-4D97-AF65-F5344CB8AC3E}">
        <p14:creationId xmlns:p14="http://schemas.microsoft.com/office/powerpoint/2010/main" val="227679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rtl="0"/>
            <a:r>
              <a:rPr lang="es" sz="5400" b="1" i="0" u="none" baseline="0">
                <a:solidFill>
                  <a:schemeClr val="bg1"/>
                </a:solidFill>
              </a:rPr>
              <a:t>Enseñanzas en la adolescencia </a:t>
            </a:r>
            <a:endParaRPr lang="es" sz="4000" dirty="0"/>
          </a:p>
        </p:txBody>
      </p:sp>
      <p:sp>
        <p:nvSpPr>
          <p:cNvPr id="3" name="Subtitle 2">
            <a:extLst>
              <a:ext uri="{FF2B5EF4-FFF2-40B4-BE49-F238E27FC236}">
                <a16:creationId xmlns:a16="http://schemas.microsoft.com/office/drawing/2014/main" id="{39D38793-F029-4441-BC88-768FEB2A545F}"/>
              </a:ext>
            </a:extLst>
          </p:cNvPr>
          <p:cNvSpPr>
            <a:spLocks noGrp="1"/>
          </p:cNvSpPr>
          <p:nvPr>
            <p:ph idx="1"/>
          </p:nvPr>
        </p:nvSpPr>
        <p:spPr/>
        <p:txBody>
          <a:bodyPr>
            <a:normAutofit lnSpcReduction="10000"/>
          </a:bodyPr>
          <a:lstStyle/>
          <a:p>
            <a:pPr algn="l" rtl="0"/>
            <a:r>
              <a:rPr lang="es" sz="3200" b="1" i="0" u="none" baseline="0">
                <a:solidFill>
                  <a:schemeClr val="accent4"/>
                </a:solidFill>
              </a:rPr>
              <a:t>Esperanza</a:t>
            </a:r>
          </a:p>
          <a:p>
            <a:endParaRPr lang="es" sz="3600" dirty="0">
              <a:solidFill>
                <a:schemeClr val="accent4"/>
              </a:solidFill>
            </a:endParaRPr>
          </a:p>
          <a:p>
            <a:pPr algn="l" rtl="0"/>
            <a:r>
              <a:rPr lang="es" sz="3200" b="0" i="0" u="none" baseline="0">
                <a:solidFill>
                  <a:schemeClr val="accent4"/>
                </a:solidFill>
              </a:rPr>
              <a:t>Acoso escolar</a:t>
            </a:r>
          </a:p>
          <a:p>
            <a:endParaRPr lang="es" sz="3200" dirty="0">
              <a:solidFill>
                <a:schemeClr val="accent4"/>
              </a:solidFill>
            </a:endParaRPr>
          </a:p>
          <a:p>
            <a:pPr algn="l" rtl="0"/>
            <a:r>
              <a:rPr lang="es" sz="3200" b="0" i="0" u="none" baseline="0">
                <a:solidFill>
                  <a:schemeClr val="accent4"/>
                </a:solidFill>
              </a:rPr>
              <a:t>Crianza negativa</a:t>
            </a:r>
          </a:p>
          <a:p>
            <a:endParaRPr lang="es" sz="3200" dirty="0">
              <a:solidFill>
                <a:schemeClr val="accent4"/>
              </a:solidFill>
            </a:endParaRPr>
          </a:p>
          <a:p>
            <a:pPr algn="l" rtl="0"/>
            <a:r>
              <a:rPr lang="es" sz="3200" b="0" i="0" u="none" baseline="0">
                <a:solidFill>
                  <a:schemeClr val="accent4"/>
                </a:solidFill>
              </a:rPr>
              <a:t>Problemas de comportamiento</a:t>
            </a:r>
            <a:br>
              <a:rPr lang="es" sz="3600">
                <a:solidFill>
                  <a:schemeClr val="accent4"/>
                </a:solidFill>
              </a:rPr>
            </a:br>
            <a:endParaRPr lang="es" sz="3200" b="1" dirty="0">
              <a:solidFill>
                <a:schemeClr val="accent4"/>
              </a:solidFill>
            </a:endParaRPr>
          </a:p>
        </p:txBody>
      </p:sp>
    </p:spTree>
    <p:extLst>
      <p:ext uri="{BB962C8B-B14F-4D97-AF65-F5344CB8AC3E}">
        <p14:creationId xmlns:p14="http://schemas.microsoft.com/office/powerpoint/2010/main" val="184543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0"/>
            <a:r>
              <a:rPr lang="es" b="0" i="0" u="none" baseline="0"/>
              <a:t>¡Gracias!</a:t>
            </a:r>
          </a:p>
        </p:txBody>
      </p:sp>
      <p:sp>
        <p:nvSpPr>
          <p:cNvPr id="2" name="Text Placeholder 1"/>
          <p:cNvSpPr>
            <a:spLocks noGrp="1"/>
          </p:cNvSpPr>
          <p:nvPr>
            <p:ph type="body" idx="1"/>
          </p:nvPr>
        </p:nvSpPr>
        <p:spPr/>
        <p:txBody>
          <a:bodyPr/>
          <a:lstStyle/>
          <a:p>
            <a:pPr algn="ctr" rtl="0"/>
            <a:endParaRPr lang="es" dirty="0"/>
          </a:p>
          <a:p>
            <a:pPr algn="ctr" rtl="0"/>
            <a:r>
              <a:rPr lang="es" sz="3200" b="1" i="0" u="none" baseline="0"/>
              <a:t>Hora de responder las preguntas</a:t>
            </a:r>
          </a:p>
        </p:txBody>
      </p:sp>
    </p:spTree>
    <p:extLst>
      <p:ext uri="{BB962C8B-B14F-4D97-AF65-F5344CB8AC3E}">
        <p14:creationId xmlns:p14="http://schemas.microsoft.com/office/powerpoint/2010/main" val="107739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6362" y="365125"/>
            <a:ext cx="11059275" cy="1325563"/>
          </a:xfrm>
        </p:spPr>
        <p:txBody>
          <a:bodyPr/>
          <a:lstStyle/>
          <a:p>
            <a:pPr algn="l" rtl="0"/>
            <a:r>
              <a:rPr lang="es" b="0" i="0" u="none" baseline="0" dirty="0"/>
              <a:t>Resultados de la transición en personas con IDD </a:t>
            </a:r>
          </a:p>
        </p:txBody>
      </p:sp>
      <p:sp>
        <p:nvSpPr>
          <p:cNvPr id="5" name="Content Placeholder 4"/>
          <p:cNvSpPr>
            <a:spLocks noGrp="1"/>
          </p:cNvSpPr>
          <p:nvPr>
            <p:ph idx="1"/>
          </p:nvPr>
        </p:nvSpPr>
        <p:spPr>
          <a:xfrm>
            <a:off x="3550150" y="1690688"/>
            <a:ext cx="8075487" cy="4351338"/>
          </a:xfrm>
        </p:spPr>
        <p:txBody>
          <a:bodyPr>
            <a:normAutofit/>
          </a:bodyPr>
          <a:lstStyle/>
          <a:p>
            <a:pPr marL="228600" lvl="1" algn="l" rtl="0">
              <a:spcBef>
                <a:spcPts val="1000"/>
              </a:spcBef>
            </a:pPr>
            <a:endParaRPr lang="es" sz="3200" dirty="0"/>
          </a:p>
          <a:p>
            <a:pPr marL="228600" lvl="1" algn="l" rtl="0">
              <a:spcBef>
                <a:spcPts val="1000"/>
              </a:spcBef>
            </a:pPr>
            <a:r>
              <a:rPr lang="es" sz="3200" b="0" i="0" u="none" baseline="0" dirty="0"/>
              <a:t>La caída del servicio</a:t>
            </a:r>
          </a:p>
          <a:p>
            <a:pPr marL="228600" lvl="1" algn="l" rtl="0">
              <a:spcBef>
                <a:spcPts val="1000"/>
              </a:spcBef>
            </a:pPr>
            <a:endParaRPr lang="es" sz="3200" dirty="0"/>
          </a:p>
          <a:p>
            <a:pPr marL="228600" lvl="1" algn="l" rtl="0">
              <a:spcBef>
                <a:spcPts val="1000"/>
              </a:spcBef>
            </a:pPr>
            <a:r>
              <a:rPr lang="es" sz="3200" b="0" i="0" u="none" baseline="0" dirty="0"/>
              <a:t>Una experiencia fundamentalmente diferente</a:t>
            </a:r>
          </a:p>
          <a:p>
            <a:pPr marL="228600" lvl="1" algn="l" rtl="0">
              <a:spcBef>
                <a:spcPts val="1000"/>
              </a:spcBef>
            </a:pPr>
            <a:endParaRPr lang="es" sz="3200" dirty="0"/>
          </a:p>
          <a:p>
            <a:pPr algn="l" rtl="0"/>
            <a:r>
              <a:rPr lang="es" sz="3200" b="0" i="0" u="none" baseline="0" dirty="0"/>
              <a:t>Resultados negativos generalizados</a:t>
            </a:r>
          </a:p>
          <a:p>
            <a:endParaRPr lang="es" sz="3200" dirty="0"/>
          </a:p>
        </p:txBody>
      </p:sp>
      <p:pic>
        <p:nvPicPr>
          <p:cNvPr id="7" name="Picture 6"/>
          <p:cNvPicPr>
            <a:picLocks noChangeAspect="1"/>
          </p:cNvPicPr>
          <p:nvPr/>
        </p:nvPicPr>
        <p:blipFill rotWithShape="1">
          <a:blip r:embed="rId4"/>
          <a:srcRect r="18564" b="7318"/>
          <a:stretch/>
        </p:blipFill>
        <p:spPr>
          <a:xfrm>
            <a:off x="706193" y="1953457"/>
            <a:ext cx="2704127" cy="2951085"/>
          </a:xfrm>
          <a:prstGeom prst="rect">
            <a:avLst/>
          </a:prstGeom>
        </p:spPr>
      </p:pic>
    </p:spTree>
    <p:extLst>
      <p:ext uri="{BB962C8B-B14F-4D97-AF65-F5344CB8AC3E}">
        <p14:creationId xmlns:p14="http://schemas.microsoft.com/office/powerpoint/2010/main" val="192592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Salud mental y apoyo social</a:t>
            </a:r>
          </a:p>
        </p:txBody>
      </p:sp>
      <p:sp>
        <p:nvSpPr>
          <p:cNvPr id="5" name="Content Placeholder 4"/>
          <p:cNvSpPr>
            <a:spLocks noGrp="1"/>
          </p:cNvSpPr>
          <p:nvPr>
            <p:ph idx="1"/>
          </p:nvPr>
        </p:nvSpPr>
        <p:spPr/>
        <p:txBody>
          <a:bodyPr/>
          <a:lstStyle/>
          <a:p>
            <a:endParaRPr lang="es" sz="3200" dirty="0"/>
          </a:p>
          <a:p>
            <a:endParaRPr lang="es" dirty="0"/>
          </a:p>
        </p:txBody>
      </p:sp>
    </p:spTree>
    <p:extLst>
      <p:ext uri="{BB962C8B-B14F-4D97-AF65-F5344CB8AC3E}">
        <p14:creationId xmlns:p14="http://schemas.microsoft.com/office/powerpoint/2010/main" val="214344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Salud mental y apoyo social</a:t>
            </a:r>
          </a:p>
        </p:txBody>
      </p:sp>
      <p:sp>
        <p:nvSpPr>
          <p:cNvPr id="5" name="Content Placeholder 4"/>
          <p:cNvSpPr>
            <a:spLocks noGrp="1"/>
          </p:cNvSpPr>
          <p:nvPr>
            <p:ph idx="1"/>
          </p:nvPr>
        </p:nvSpPr>
        <p:spPr/>
        <p:txBody>
          <a:bodyPr/>
          <a:lstStyle/>
          <a:p>
            <a:pPr algn="l" rtl="0"/>
            <a:r>
              <a:rPr lang="es" sz="3200" b="0" i="0" u="none" baseline="0" dirty="0"/>
              <a:t>Índices elevados de problemas de salud mental en personas con IDD</a:t>
            </a:r>
          </a:p>
          <a:p>
            <a:pPr lvl="2" algn="l" rtl="0"/>
            <a:r>
              <a:rPr lang="es" sz="2400" b="0" i="0" u="none" baseline="0" dirty="0"/>
              <a:t>Estimados: 75% de los adultos con trastorno del espectro autista (Autism Spectrum Disorder, ASD)</a:t>
            </a:r>
          </a:p>
          <a:p>
            <a:pPr lvl="2" algn="l" rtl="0"/>
            <a:r>
              <a:rPr lang="es" sz="2400" b="0" i="0" u="none" baseline="0" dirty="0"/>
              <a:t>Estimados: 50% de los adultos con discapacidad intelectual (Intellectual Disability, ID)</a:t>
            </a:r>
          </a:p>
          <a:p>
            <a:endParaRPr lang="es" sz="3200" dirty="0"/>
          </a:p>
          <a:p>
            <a:endParaRPr lang="es" dirty="0"/>
          </a:p>
        </p:txBody>
      </p:sp>
    </p:spTree>
    <p:extLst>
      <p:ext uri="{BB962C8B-B14F-4D97-AF65-F5344CB8AC3E}">
        <p14:creationId xmlns:p14="http://schemas.microsoft.com/office/powerpoint/2010/main" val="197909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Salud mental y apoyo social</a:t>
            </a:r>
          </a:p>
        </p:txBody>
      </p:sp>
      <p:sp>
        <p:nvSpPr>
          <p:cNvPr id="5" name="Content Placeholder 4"/>
          <p:cNvSpPr>
            <a:spLocks noGrp="1"/>
          </p:cNvSpPr>
          <p:nvPr>
            <p:ph idx="1"/>
          </p:nvPr>
        </p:nvSpPr>
        <p:spPr/>
        <p:txBody>
          <a:bodyPr/>
          <a:lstStyle/>
          <a:p>
            <a:pPr algn="l" rtl="0"/>
            <a:r>
              <a:rPr lang="es" sz="3200" b="0" i="0" u="none" baseline="0"/>
              <a:t>Índices elevados de problemas de salud mental en personas con IDD</a:t>
            </a:r>
          </a:p>
          <a:p>
            <a:pPr lvl="2" algn="l" rtl="0"/>
            <a:r>
              <a:rPr lang="es" sz="2400" b="0" i="0" u="none" baseline="0"/>
              <a:t>Estimados: 75% de los adultos con ASD</a:t>
            </a:r>
          </a:p>
          <a:p>
            <a:pPr lvl="2" algn="l" rtl="0"/>
            <a:r>
              <a:rPr lang="es" sz="2400" b="0" i="0" u="none" baseline="0"/>
              <a:t>Estimados: 50% de los adultos con ID</a:t>
            </a:r>
          </a:p>
          <a:p>
            <a:pPr lvl="2" algn="l" rtl="0"/>
            <a:endParaRPr lang="es" sz="2400" dirty="0"/>
          </a:p>
          <a:p>
            <a:pPr algn="l" rtl="0"/>
            <a:r>
              <a:rPr lang="es" sz="3200" b="0" i="0" u="none" baseline="0"/>
              <a:t>Disminución del apoyo social en personas con IDD</a:t>
            </a:r>
          </a:p>
          <a:p>
            <a:pPr lvl="2" algn="l" rtl="0"/>
            <a:r>
              <a:rPr lang="es" sz="2400" b="0" i="0" u="none" baseline="0"/>
              <a:t>El tamaño de la red es menor</a:t>
            </a:r>
          </a:p>
          <a:p>
            <a:pPr lvl="2" algn="l" rtl="0"/>
            <a:r>
              <a:rPr lang="es" sz="2400" b="0" i="0" u="none" baseline="0"/>
              <a:t>Más confianza en los profesionales, menos confianza en los amigos</a:t>
            </a:r>
          </a:p>
          <a:p>
            <a:pPr lvl="2" algn="l" rtl="0"/>
            <a:r>
              <a:rPr lang="es" sz="2400" b="0" i="0" u="none" baseline="0"/>
              <a:t>Menos conexión y menos satisfacción</a:t>
            </a:r>
          </a:p>
          <a:p>
            <a:endParaRPr lang="es" sz="3200" dirty="0"/>
          </a:p>
          <a:p>
            <a:endParaRPr lang="es" dirty="0"/>
          </a:p>
        </p:txBody>
      </p:sp>
    </p:spTree>
    <p:extLst>
      <p:ext uri="{BB962C8B-B14F-4D97-AF65-F5344CB8AC3E}">
        <p14:creationId xmlns:p14="http://schemas.microsoft.com/office/powerpoint/2010/main" val="147704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Predicciones de transiciones exitosas en personas con IDD</a:t>
            </a:r>
          </a:p>
        </p:txBody>
      </p:sp>
      <p:sp>
        <p:nvSpPr>
          <p:cNvPr id="5" name="Content Placeholder 4"/>
          <p:cNvSpPr>
            <a:spLocks noGrp="1"/>
          </p:cNvSpPr>
          <p:nvPr>
            <p:ph idx="1"/>
          </p:nvPr>
        </p:nvSpPr>
        <p:spPr/>
        <p:txBody>
          <a:bodyPr/>
          <a:lstStyle/>
          <a:p>
            <a:pPr algn="l" rtl="0"/>
            <a:r>
              <a:rPr lang="es" sz="3200" b="0" i="0" u="none" baseline="0" dirty="0"/>
              <a:t>Las características de la discapacidad a nivel individual se estudian más ampliamente</a:t>
            </a:r>
          </a:p>
          <a:p>
            <a:pPr lvl="2" algn="l" rtl="0"/>
            <a:r>
              <a:rPr lang="es" sz="2400" b="0" i="0" u="none" baseline="0" dirty="0"/>
              <a:t>CI, habilidades de comunicación social, severidad del ASD, comportamiento de adaptación</a:t>
            </a:r>
          </a:p>
          <a:p>
            <a:pPr lvl="2" algn="l" rtl="0"/>
            <a:endParaRPr lang="es" sz="2400" dirty="0"/>
          </a:p>
          <a:p>
            <a:endParaRPr lang="es" sz="3200" dirty="0"/>
          </a:p>
          <a:p>
            <a:endParaRPr lang="es" sz="3200" dirty="0"/>
          </a:p>
          <a:p>
            <a:endParaRPr lang="es" dirty="0"/>
          </a:p>
        </p:txBody>
      </p:sp>
    </p:spTree>
    <p:extLst>
      <p:ext uri="{BB962C8B-B14F-4D97-AF65-F5344CB8AC3E}">
        <p14:creationId xmlns:p14="http://schemas.microsoft.com/office/powerpoint/2010/main" val="57579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dirty="0"/>
              <a:t>Predicciones de transiciones exitosas en personas con IDD</a:t>
            </a:r>
          </a:p>
        </p:txBody>
      </p:sp>
      <p:sp>
        <p:nvSpPr>
          <p:cNvPr id="5" name="Content Placeholder 4"/>
          <p:cNvSpPr>
            <a:spLocks noGrp="1"/>
          </p:cNvSpPr>
          <p:nvPr>
            <p:ph idx="1"/>
          </p:nvPr>
        </p:nvSpPr>
        <p:spPr>
          <a:xfrm>
            <a:off x="838200" y="1690688"/>
            <a:ext cx="10515600" cy="4351338"/>
          </a:xfrm>
        </p:spPr>
        <p:txBody>
          <a:bodyPr>
            <a:normAutofit lnSpcReduction="10000"/>
          </a:bodyPr>
          <a:lstStyle/>
          <a:p>
            <a:pPr algn="l" rtl="0"/>
            <a:r>
              <a:rPr lang="es" sz="3200" b="0" i="0" u="none" baseline="0" dirty="0"/>
              <a:t>Las características de la discapacidad a nivel individual se estudian más ampliamente</a:t>
            </a:r>
          </a:p>
          <a:p>
            <a:pPr lvl="2" algn="l" rtl="0"/>
            <a:r>
              <a:rPr lang="es" sz="2400" b="0" i="0" u="none" baseline="0" dirty="0"/>
              <a:t>CI, habilidades de comunicación social, severidad del ASD, comportamiento de adaptación</a:t>
            </a:r>
          </a:p>
          <a:p>
            <a:pPr lvl="2" algn="l" rtl="0"/>
            <a:endParaRPr lang="es" sz="2400" dirty="0"/>
          </a:p>
          <a:p>
            <a:pPr algn="l" rtl="0"/>
            <a:r>
              <a:rPr lang="es" sz="3200" b="0" i="0" u="none" baseline="0" dirty="0"/>
              <a:t>Factores sociales, emocionales y de sistemas que aún se deben examinar a fondo</a:t>
            </a:r>
          </a:p>
          <a:p>
            <a:endParaRPr lang="es" sz="3200" dirty="0"/>
          </a:p>
          <a:p>
            <a:pPr algn="l" rtl="0"/>
            <a:r>
              <a:rPr lang="es" sz="3200" b="1" i="0" u="none" baseline="0" dirty="0"/>
              <a:t>Investigación actual: </a:t>
            </a:r>
            <a:r>
              <a:rPr lang="es" sz="3200" b="0" i="0" u="none" baseline="0" dirty="0"/>
              <a:t>se centra en el rol de la salud mental y el apoyo social en la transición a la adultez</a:t>
            </a:r>
          </a:p>
          <a:p>
            <a:endParaRPr lang="es" sz="3200" dirty="0"/>
          </a:p>
          <a:p>
            <a:endParaRPr lang="es" sz="3200" dirty="0"/>
          </a:p>
          <a:p>
            <a:endParaRPr lang="es" dirty="0"/>
          </a:p>
        </p:txBody>
      </p:sp>
    </p:spTree>
    <p:extLst>
      <p:ext uri="{BB962C8B-B14F-4D97-AF65-F5344CB8AC3E}">
        <p14:creationId xmlns:p14="http://schemas.microsoft.com/office/powerpoint/2010/main" val="13983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7587</TotalTime>
  <Words>4892</Words>
  <Application>Microsoft Office PowerPoint</Application>
  <PresentationFormat>Panorámica</PresentationFormat>
  <Paragraphs>293</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arial</vt:lpstr>
      <vt:lpstr>Calibri</vt:lpstr>
      <vt:lpstr>Calibri Light</vt:lpstr>
      <vt:lpstr>Times New Roman</vt:lpstr>
      <vt:lpstr>Office Theme</vt:lpstr>
      <vt:lpstr>El rol de la salud mental en la transición a la adultez   Christine Moody, PhD Conferencia familiar sobre las discapacidades intelectuales y del desarrollo (Intellectual and Developmental Disabilities, IDD) 2 de septiembre de 2020 </vt:lpstr>
      <vt:lpstr>Transición a la adultez</vt:lpstr>
      <vt:lpstr>Resultados de la transición en personas con IDD </vt:lpstr>
      <vt:lpstr>Resultados de la transición en personas con IDD </vt:lpstr>
      <vt:lpstr>Salud mental y apoyo social</vt:lpstr>
      <vt:lpstr>Salud mental y apoyo social</vt:lpstr>
      <vt:lpstr>Salud mental y apoyo social</vt:lpstr>
      <vt:lpstr>Predicciones de transiciones exitosas en personas con IDD</vt:lpstr>
      <vt:lpstr>Predicciones de transiciones exitosas en personas con IDD</vt:lpstr>
      <vt:lpstr>Investigación actual </vt:lpstr>
      <vt:lpstr>Recolección de datos</vt:lpstr>
      <vt:lpstr>Resultados iniciales</vt:lpstr>
      <vt:lpstr>Presentación de PowerPoint</vt:lpstr>
      <vt:lpstr>Presentación de PowerPoint</vt:lpstr>
      <vt:lpstr>Presentación de PowerPoint</vt:lpstr>
      <vt:lpstr>Salud mental - Informe de los padres</vt:lpstr>
      <vt:lpstr>Salud mental - Autoinformes</vt:lpstr>
      <vt:lpstr>Apoyo social - Amigos</vt:lpstr>
      <vt:lpstr>Apoyo social - Percepciones</vt:lpstr>
      <vt:lpstr>Con respecto a los resultados de la transición</vt:lpstr>
      <vt:lpstr>Con respecto a los resultados de la transición</vt:lpstr>
      <vt:lpstr>Predicción de los resultados de la transición en la adolescencia </vt:lpstr>
      <vt:lpstr>Predicción de los resultados de la transición en la adolescencia </vt:lpstr>
      <vt:lpstr>Agrupando todo</vt:lpstr>
      <vt:lpstr>Agrupando todo</vt:lpstr>
      <vt:lpstr>Agrupando todo</vt:lpstr>
      <vt:lpstr>Enseñanzas para los adultos jóvenes</vt:lpstr>
      <vt:lpstr>Enseñanzas para los adultos jóvenes</vt:lpstr>
      <vt:lpstr>Enseñanzas en la adolescencia </vt:lpstr>
      <vt:lpstr>Enseñanzas en la adolescencia </vt:lpstr>
      <vt:lpstr>Enseñanzas en la adolescencia </vt:lpstr>
      <vt:lpstr>Enseñanzas en la adolescencia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Baker</dc:creator>
  <cp:lastModifiedBy>JuLi castaño</cp:lastModifiedBy>
  <cp:revision>130</cp:revision>
  <cp:lastPrinted>2020-08-24T22:35:42Z</cp:lastPrinted>
  <dcterms:created xsi:type="dcterms:W3CDTF">2020-07-25T06:16:17Z</dcterms:created>
  <dcterms:modified xsi:type="dcterms:W3CDTF">2020-09-11T17:28:39Z</dcterms:modified>
</cp:coreProperties>
</file>